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asien Mohamed" initials="YM" lastIdx="1" clrIdx="0">
    <p:extLst>
      <p:ext uri="{19B8F6BF-5375-455C-9EA6-DF929625EA0E}">
        <p15:presenceInfo xmlns:p15="http://schemas.microsoft.com/office/powerpoint/2012/main" userId="cd55c3fecc7b939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89E6BD-6AA8-4F73-9033-ADFC3D6E693B}" v="86" dt="2020-05-26T21:11:34.0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7" autoAdjust="0"/>
    <p:restoredTop sz="94660"/>
  </p:normalViewPr>
  <p:slideViewPr>
    <p:cSldViewPr snapToGrid="0">
      <p:cViewPr varScale="1">
        <p:scale>
          <a:sx n="61" d="100"/>
          <a:sy n="61" d="100"/>
        </p:scale>
        <p:origin x="51" y="7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AA0FF1-0F1C-49D4-A3F5-5C2A27ED4E14}" type="doc">
      <dgm:prSet loTypeId="urn:microsoft.com/office/officeart/2017/3/layout/HorizontalLabelsTimeline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6CE8270-3BDC-4B05-AFC9-914C4CA99E25}">
      <dgm:prSet/>
      <dgm:spPr/>
      <dgm:t>
        <a:bodyPr/>
        <a:lstStyle/>
        <a:p>
          <a:pPr>
            <a:defRPr b="1"/>
          </a:pPr>
          <a:r>
            <a:rPr lang="en-US"/>
            <a:t>1658</a:t>
          </a:r>
        </a:p>
      </dgm:t>
    </dgm:pt>
    <dgm:pt modelId="{69E6759E-9BFD-48B3-9FD1-7871341036E6}" type="parTrans" cxnId="{AB06209E-B70F-493E-8E53-D1C0D553EC8E}">
      <dgm:prSet/>
      <dgm:spPr/>
      <dgm:t>
        <a:bodyPr/>
        <a:lstStyle/>
        <a:p>
          <a:endParaRPr lang="en-US"/>
        </a:p>
      </dgm:t>
    </dgm:pt>
    <dgm:pt modelId="{EA7A3EBE-76DD-455F-9BE2-8B462B468EA3}" type="sibTrans" cxnId="{AB06209E-B70F-493E-8E53-D1C0D553EC8E}">
      <dgm:prSet/>
      <dgm:spPr/>
      <dgm:t>
        <a:bodyPr/>
        <a:lstStyle/>
        <a:p>
          <a:endParaRPr lang="en-US"/>
        </a:p>
      </dgm:t>
    </dgm:pt>
    <dgm:pt modelId="{6DC92B56-5097-4373-B1F5-0ECE861E00D3}">
      <dgm:prSet/>
      <dgm:spPr/>
      <dgm:t>
        <a:bodyPr/>
        <a:lstStyle/>
        <a:p>
          <a:r>
            <a:rPr lang="en-US"/>
            <a:t>Muslims arrived on the southern tip of Africa in 1658 from the Indonesian archipelago. </a:t>
          </a:r>
        </a:p>
      </dgm:t>
    </dgm:pt>
    <dgm:pt modelId="{0143BB91-D7AA-4F1A-B408-B445EC07F381}" type="parTrans" cxnId="{9BA97306-BEFE-4025-8BB5-F4756E248930}">
      <dgm:prSet/>
      <dgm:spPr/>
      <dgm:t>
        <a:bodyPr/>
        <a:lstStyle/>
        <a:p>
          <a:endParaRPr lang="en-US"/>
        </a:p>
      </dgm:t>
    </dgm:pt>
    <dgm:pt modelId="{D75DEEBA-0556-4468-AD36-6CBE8DF9D003}" type="sibTrans" cxnId="{9BA97306-BEFE-4025-8BB5-F4756E248930}">
      <dgm:prSet/>
      <dgm:spPr/>
      <dgm:t>
        <a:bodyPr/>
        <a:lstStyle/>
        <a:p>
          <a:endParaRPr lang="en-US"/>
        </a:p>
      </dgm:t>
    </dgm:pt>
    <dgm:pt modelId="{96082F36-5951-4BE8-BEDA-6EB1C494FC3F}">
      <dgm:prSet/>
      <dgm:spPr/>
      <dgm:t>
        <a:bodyPr/>
        <a:lstStyle/>
        <a:p>
          <a:pPr>
            <a:defRPr b="1"/>
          </a:pPr>
          <a:r>
            <a:rPr lang="en-US"/>
            <a:t>1807</a:t>
          </a:r>
        </a:p>
      </dgm:t>
    </dgm:pt>
    <dgm:pt modelId="{FE0EEDCE-E3B6-431C-9AE1-9ED6F4A9025B}" type="parTrans" cxnId="{93A8A7AB-EC88-4D0A-88CB-04B518039419}">
      <dgm:prSet/>
      <dgm:spPr/>
      <dgm:t>
        <a:bodyPr/>
        <a:lstStyle/>
        <a:p>
          <a:endParaRPr lang="en-US"/>
        </a:p>
      </dgm:t>
    </dgm:pt>
    <dgm:pt modelId="{E9B9374E-8337-4DE4-9FAD-55317E1F9BD4}" type="sibTrans" cxnId="{93A8A7AB-EC88-4D0A-88CB-04B518039419}">
      <dgm:prSet/>
      <dgm:spPr/>
      <dgm:t>
        <a:bodyPr/>
        <a:lstStyle/>
        <a:p>
          <a:endParaRPr lang="en-US"/>
        </a:p>
      </dgm:t>
    </dgm:pt>
    <dgm:pt modelId="{6F8F3E6B-474E-49D2-BC14-64779F8625AE}">
      <dgm:prSet/>
      <dgm:spPr/>
      <dgm:t>
        <a:bodyPr/>
        <a:lstStyle/>
        <a:p>
          <a:r>
            <a:rPr lang="en-US"/>
            <a:t>Abdullah Kadi Abdus Salaam (d. 1807), known as Tuan Guru. First Islamic school (madrasa) </a:t>
          </a:r>
        </a:p>
      </dgm:t>
    </dgm:pt>
    <dgm:pt modelId="{619A3D07-4EC5-46C5-A161-2D52079C8C55}" type="parTrans" cxnId="{C5EA37BB-7EF1-4A29-A379-9790E17BFD56}">
      <dgm:prSet/>
      <dgm:spPr/>
      <dgm:t>
        <a:bodyPr/>
        <a:lstStyle/>
        <a:p>
          <a:endParaRPr lang="en-US"/>
        </a:p>
      </dgm:t>
    </dgm:pt>
    <dgm:pt modelId="{CF1C78BF-31AC-421B-86BB-1FCE2307888B}" type="sibTrans" cxnId="{C5EA37BB-7EF1-4A29-A379-9790E17BFD56}">
      <dgm:prSet/>
      <dgm:spPr/>
      <dgm:t>
        <a:bodyPr/>
        <a:lstStyle/>
        <a:p>
          <a:endParaRPr lang="en-US"/>
        </a:p>
      </dgm:t>
    </dgm:pt>
    <dgm:pt modelId="{86D9922D-951F-4AA6-89CD-0ECB8930AF05}">
      <dgm:prSet/>
      <dgm:spPr/>
      <dgm:t>
        <a:bodyPr/>
        <a:lstStyle/>
        <a:p>
          <a:pPr>
            <a:defRPr b="1"/>
          </a:pPr>
          <a:r>
            <a:rPr lang="en-US"/>
            <a:t>1860</a:t>
          </a:r>
        </a:p>
      </dgm:t>
    </dgm:pt>
    <dgm:pt modelId="{02750AB2-A8F9-4EE6-A098-F1693EA14ED3}" type="parTrans" cxnId="{1E0F8CF9-9006-45BF-A46B-B450D257A49F}">
      <dgm:prSet/>
      <dgm:spPr/>
      <dgm:t>
        <a:bodyPr/>
        <a:lstStyle/>
        <a:p>
          <a:endParaRPr lang="en-US"/>
        </a:p>
      </dgm:t>
    </dgm:pt>
    <dgm:pt modelId="{9CB28729-F377-43C5-8F81-14E47336FC2B}" type="sibTrans" cxnId="{1E0F8CF9-9006-45BF-A46B-B450D257A49F}">
      <dgm:prSet/>
      <dgm:spPr/>
      <dgm:t>
        <a:bodyPr/>
        <a:lstStyle/>
        <a:p>
          <a:endParaRPr lang="en-US"/>
        </a:p>
      </dgm:t>
    </dgm:pt>
    <dgm:pt modelId="{4E3EE51A-58F1-49DA-ACF3-98F3BD8EEF06}">
      <dgm:prSet/>
      <dgm:spPr/>
      <dgm:t>
        <a:bodyPr/>
        <a:lstStyle/>
        <a:p>
          <a:r>
            <a:rPr lang="en-US"/>
            <a:t>In 1860 Shaykh Abu Bakr Effendi (d. 1880)  a Turkish scholar who had come to the Cape. School of Higher Islamic Education. </a:t>
          </a:r>
        </a:p>
      </dgm:t>
    </dgm:pt>
    <dgm:pt modelId="{FFB6487B-2C54-4594-AD61-A7DDBD81026F}" type="parTrans" cxnId="{E44849AC-E562-47F5-810B-34A54F8E962D}">
      <dgm:prSet/>
      <dgm:spPr/>
      <dgm:t>
        <a:bodyPr/>
        <a:lstStyle/>
        <a:p>
          <a:endParaRPr lang="en-US"/>
        </a:p>
      </dgm:t>
    </dgm:pt>
    <dgm:pt modelId="{A47FBC31-3520-411E-8699-B3A5D5EE3964}" type="sibTrans" cxnId="{E44849AC-E562-47F5-810B-34A54F8E962D}">
      <dgm:prSet/>
      <dgm:spPr/>
      <dgm:t>
        <a:bodyPr/>
        <a:lstStyle/>
        <a:p>
          <a:endParaRPr lang="en-US"/>
        </a:p>
      </dgm:t>
    </dgm:pt>
    <dgm:pt modelId="{DF715335-4276-4D70-8D5B-CC97BB03FB40}">
      <dgm:prSet/>
      <dgm:spPr/>
      <dgm:t>
        <a:bodyPr/>
        <a:lstStyle/>
        <a:p>
          <a:pPr>
            <a:defRPr b="1"/>
          </a:pPr>
          <a:r>
            <a:rPr lang="en-US"/>
            <a:t>1955</a:t>
          </a:r>
        </a:p>
      </dgm:t>
    </dgm:pt>
    <dgm:pt modelId="{F7E1F86F-9A35-4F10-B5B7-1D5E42B3CDA1}" type="parTrans" cxnId="{E0A0CF9D-42CB-43F8-B5FE-93901BAFE12C}">
      <dgm:prSet/>
      <dgm:spPr/>
      <dgm:t>
        <a:bodyPr/>
        <a:lstStyle/>
        <a:p>
          <a:endParaRPr lang="en-US"/>
        </a:p>
      </dgm:t>
    </dgm:pt>
    <dgm:pt modelId="{B5739770-3CB8-4E4B-B36D-F426EC79BE07}" type="sibTrans" cxnId="{E0A0CF9D-42CB-43F8-B5FE-93901BAFE12C}">
      <dgm:prSet/>
      <dgm:spPr/>
      <dgm:t>
        <a:bodyPr/>
        <a:lstStyle/>
        <a:p>
          <a:endParaRPr lang="en-US"/>
        </a:p>
      </dgm:t>
    </dgm:pt>
    <dgm:pt modelId="{42B201F5-A6FA-4F59-9A39-A5843698C9B6}">
      <dgm:prSet/>
      <dgm:spPr/>
      <dgm:t>
        <a:bodyPr/>
        <a:lstStyle/>
        <a:p>
          <a:r>
            <a:rPr lang="en-US"/>
            <a:t>Since 1955 departments of Arabic and Islamic studies South Africa.</a:t>
          </a:r>
        </a:p>
      </dgm:t>
    </dgm:pt>
    <dgm:pt modelId="{73C9C252-FF77-4EEB-A3FB-D56627351A78}" type="parTrans" cxnId="{4F76C5FF-D31E-4801-B396-A3DE6A7AFD31}">
      <dgm:prSet/>
      <dgm:spPr/>
      <dgm:t>
        <a:bodyPr/>
        <a:lstStyle/>
        <a:p>
          <a:endParaRPr lang="en-US"/>
        </a:p>
      </dgm:t>
    </dgm:pt>
    <dgm:pt modelId="{4C25F8E6-3856-4A77-B2A2-1B80C840363E}" type="sibTrans" cxnId="{4F76C5FF-D31E-4801-B396-A3DE6A7AFD31}">
      <dgm:prSet/>
      <dgm:spPr/>
      <dgm:t>
        <a:bodyPr/>
        <a:lstStyle/>
        <a:p>
          <a:endParaRPr lang="en-US"/>
        </a:p>
      </dgm:t>
    </dgm:pt>
    <dgm:pt modelId="{5786FA09-6051-4707-8E68-BF58827EDA2E}" type="pres">
      <dgm:prSet presAssocID="{E1AA0FF1-0F1C-49D4-A3F5-5C2A27ED4E14}" presName="root" presStyleCnt="0">
        <dgm:presLayoutVars>
          <dgm:chMax/>
          <dgm:chPref/>
          <dgm:animLvl val="lvl"/>
        </dgm:presLayoutVars>
      </dgm:prSet>
      <dgm:spPr/>
    </dgm:pt>
    <dgm:pt modelId="{13F7C47F-6905-4E41-8685-16D723DF8E6A}" type="pres">
      <dgm:prSet presAssocID="{E1AA0FF1-0F1C-49D4-A3F5-5C2A27ED4E14}" presName="divider" presStyleLbl="fgAcc1" presStyleIdx="0" presStyleCnt="1"/>
      <dgm:spPr/>
    </dgm:pt>
    <dgm:pt modelId="{F23DDF17-968F-4D8E-B7F2-8FF0CB8AD400}" type="pres">
      <dgm:prSet presAssocID="{E1AA0FF1-0F1C-49D4-A3F5-5C2A27ED4E14}" presName="nodes" presStyleCnt="0">
        <dgm:presLayoutVars>
          <dgm:chMax/>
          <dgm:chPref/>
          <dgm:animLvl val="lvl"/>
        </dgm:presLayoutVars>
      </dgm:prSet>
      <dgm:spPr/>
    </dgm:pt>
    <dgm:pt modelId="{8846D138-BE33-44F7-9EAC-903F7A114552}" type="pres">
      <dgm:prSet presAssocID="{B6CE8270-3BDC-4B05-AFC9-914C4CA99E25}" presName="composite" presStyleCnt="0"/>
      <dgm:spPr/>
    </dgm:pt>
    <dgm:pt modelId="{D5680619-58D0-4D39-801E-BE7EE071FDB5}" type="pres">
      <dgm:prSet presAssocID="{B6CE8270-3BDC-4B05-AFC9-914C4CA99E25}" presName="L1TextContainer" presStyleLbl="alignNode1" presStyleIdx="0" presStyleCnt="4">
        <dgm:presLayoutVars>
          <dgm:chMax val="1"/>
          <dgm:chPref val="1"/>
          <dgm:bulletEnabled val="1"/>
        </dgm:presLayoutVars>
      </dgm:prSet>
      <dgm:spPr/>
    </dgm:pt>
    <dgm:pt modelId="{FCECC932-5BB6-48BD-B171-593A224C90C3}" type="pres">
      <dgm:prSet presAssocID="{B6CE8270-3BDC-4B05-AFC9-914C4CA99E25}" presName="L2TextContainerWrapper" presStyleCnt="0">
        <dgm:presLayoutVars>
          <dgm:bulletEnabled val="1"/>
        </dgm:presLayoutVars>
      </dgm:prSet>
      <dgm:spPr/>
    </dgm:pt>
    <dgm:pt modelId="{F0ECDC40-FFAA-41D7-8294-24A1714D22B9}" type="pres">
      <dgm:prSet presAssocID="{B6CE8270-3BDC-4B05-AFC9-914C4CA99E25}" presName="L2TextContainer" presStyleLbl="bgAccFollowNode1" presStyleIdx="0" presStyleCnt="4"/>
      <dgm:spPr/>
    </dgm:pt>
    <dgm:pt modelId="{D964449B-AEF8-4DA3-8F5D-67AD1B24F2C0}" type="pres">
      <dgm:prSet presAssocID="{B6CE8270-3BDC-4B05-AFC9-914C4CA99E25}" presName="FlexibleEmptyPlaceHolder" presStyleCnt="0"/>
      <dgm:spPr/>
    </dgm:pt>
    <dgm:pt modelId="{81CF57DF-25BF-47A6-ACF0-C91DB80E7A64}" type="pres">
      <dgm:prSet presAssocID="{B6CE8270-3BDC-4B05-AFC9-914C4CA99E25}" presName="ConnectLine" presStyleLbl="sibTrans1D1" presStyleIdx="0" presStyleCnt="4"/>
      <dgm:spPr/>
    </dgm:pt>
    <dgm:pt modelId="{A9BBEF77-826D-437A-BFA7-C11F9EEA1B9C}" type="pres">
      <dgm:prSet presAssocID="{B6CE8270-3BDC-4B05-AFC9-914C4CA99E25}" presName="ConnectorPoint" presStyleLbl="node1" presStyleIdx="0" presStyleCnt="4"/>
      <dgm:spPr>
        <a:solidFill>
          <a:schemeClr val="accent2"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431BFFC5-A143-4BEB-8C5E-584465CCAE1E}" type="pres">
      <dgm:prSet presAssocID="{B6CE8270-3BDC-4B05-AFC9-914C4CA99E25}" presName="EmptyPlaceHolder" presStyleCnt="0"/>
      <dgm:spPr/>
    </dgm:pt>
    <dgm:pt modelId="{1B7C38CB-814A-41D3-808A-EFC18058FFBA}" type="pres">
      <dgm:prSet presAssocID="{EA7A3EBE-76DD-455F-9BE2-8B462B468EA3}" presName="spaceBetweenRectangles" presStyleCnt="0"/>
      <dgm:spPr/>
    </dgm:pt>
    <dgm:pt modelId="{254D0975-151E-4EFC-9E92-D9D0C7D6236A}" type="pres">
      <dgm:prSet presAssocID="{96082F36-5951-4BE8-BEDA-6EB1C494FC3F}" presName="composite" presStyleCnt="0"/>
      <dgm:spPr/>
    </dgm:pt>
    <dgm:pt modelId="{0F295521-12C5-4522-B3FB-91E3174E0F24}" type="pres">
      <dgm:prSet presAssocID="{96082F36-5951-4BE8-BEDA-6EB1C494FC3F}" presName="L1TextContainer" presStyleLbl="alignNode1" presStyleIdx="1" presStyleCnt="4">
        <dgm:presLayoutVars>
          <dgm:chMax val="1"/>
          <dgm:chPref val="1"/>
          <dgm:bulletEnabled val="1"/>
        </dgm:presLayoutVars>
      </dgm:prSet>
      <dgm:spPr/>
    </dgm:pt>
    <dgm:pt modelId="{212CBEE7-BE87-41C0-A0B5-5FA4CC71C05D}" type="pres">
      <dgm:prSet presAssocID="{96082F36-5951-4BE8-BEDA-6EB1C494FC3F}" presName="L2TextContainerWrapper" presStyleCnt="0">
        <dgm:presLayoutVars>
          <dgm:bulletEnabled val="1"/>
        </dgm:presLayoutVars>
      </dgm:prSet>
      <dgm:spPr/>
    </dgm:pt>
    <dgm:pt modelId="{5D45679E-8E71-4F32-B776-786E2162C497}" type="pres">
      <dgm:prSet presAssocID="{96082F36-5951-4BE8-BEDA-6EB1C494FC3F}" presName="L2TextContainer" presStyleLbl="bgAccFollowNode1" presStyleIdx="1" presStyleCnt="4"/>
      <dgm:spPr/>
    </dgm:pt>
    <dgm:pt modelId="{01D1EC50-05FD-43B0-931B-3AD07FA7088E}" type="pres">
      <dgm:prSet presAssocID="{96082F36-5951-4BE8-BEDA-6EB1C494FC3F}" presName="FlexibleEmptyPlaceHolder" presStyleCnt="0"/>
      <dgm:spPr/>
    </dgm:pt>
    <dgm:pt modelId="{960986F6-A28A-4B03-8EE4-33EEFF0966F8}" type="pres">
      <dgm:prSet presAssocID="{96082F36-5951-4BE8-BEDA-6EB1C494FC3F}" presName="ConnectLine" presStyleLbl="sibTrans1D1" presStyleIdx="1" presStyleCnt="4"/>
      <dgm:spPr/>
    </dgm:pt>
    <dgm:pt modelId="{7AE2E8C6-DD56-4EE0-968B-D86A2C4A41F2}" type="pres">
      <dgm:prSet presAssocID="{96082F36-5951-4BE8-BEDA-6EB1C494FC3F}" presName="ConnectorPoint" presStyleLbl="node1" presStyleIdx="1" presStyleCnt="4"/>
      <dgm:spPr>
        <a:solidFill>
          <a:schemeClr val="accent2">
            <a:hueOff val="451605"/>
            <a:satOff val="-2211"/>
            <a:lumOff val="1242"/>
            <a:alphaOff val="0"/>
          </a:schemeClr>
        </a:solidFill>
        <a:ln w="63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1FE8A223-69AA-42B2-B3FA-4B159B45CB95}" type="pres">
      <dgm:prSet presAssocID="{96082F36-5951-4BE8-BEDA-6EB1C494FC3F}" presName="EmptyPlaceHolder" presStyleCnt="0"/>
      <dgm:spPr/>
    </dgm:pt>
    <dgm:pt modelId="{47C8C803-5DE1-478A-AA9C-08976FA26494}" type="pres">
      <dgm:prSet presAssocID="{E9B9374E-8337-4DE4-9FAD-55317E1F9BD4}" presName="spaceBetweenRectangles" presStyleCnt="0"/>
      <dgm:spPr/>
    </dgm:pt>
    <dgm:pt modelId="{A1980B86-6B3C-4400-B56F-08226AAE6C9A}" type="pres">
      <dgm:prSet presAssocID="{86D9922D-951F-4AA6-89CD-0ECB8930AF05}" presName="composite" presStyleCnt="0"/>
      <dgm:spPr/>
    </dgm:pt>
    <dgm:pt modelId="{912EF3B8-703D-481F-8FB6-08AA9721CA1A}" type="pres">
      <dgm:prSet presAssocID="{86D9922D-951F-4AA6-89CD-0ECB8930AF05}" presName="L1TextContainer" presStyleLbl="alignNode1" presStyleIdx="2" presStyleCnt="4">
        <dgm:presLayoutVars>
          <dgm:chMax val="1"/>
          <dgm:chPref val="1"/>
          <dgm:bulletEnabled val="1"/>
        </dgm:presLayoutVars>
      </dgm:prSet>
      <dgm:spPr/>
    </dgm:pt>
    <dgm:pt modelId="{6C3B7F05-ADFC-4473-9D0F-28A070AAFE5C}" type="pres">
      <dgm:prSet presAssocID="{86D9922D-951F-4AA6-89CD-0ECB8930AF05}" presName="L2TextContainerWrapper" presStyleCnt="0">
        <dgm:presLayoutVars>
          <dgm:bulletEnabled val="1"/>
        </dgm:presLayoutVars>
      </dgm:prSet>
      <dgm:spPr/>
    </dgm:pt>
    <dgm:pt modelId="{95752D42-FF39-4AEB-8349-2780D536CEF7}" type="pres">
      <dgm:prSet presAssocID="{86D9922D-951F-4AA6-89CD-0ECB8930AF05}" presName="L2TextContainer" presStyleLbl="bgAccFollowNode1" presStyleIdx="2" presStyleCnt="4"/>
      <dgm:spPr/>
    </dgm:pt>
    <dgm:pt modelId="{3DA26A5E-D13E-411D-AC9A-7EE3D305F2F4}" type="pres">
      <dgm:prSet presAssocID="{86D9922D-951F-4AA6-89CD-0ECB8930AF05}" presName="FlexibleEmptyPlaceHolder" presStyleCnt="0"/>
      <dgm:spPr/>
    </dgm:pt>
    <dgm:pt modelId="{76583AB8-6B93-47FC-A56D-8C8DF8B24CD3}" type="pres">
      <dgm:prSet presAssocID="{86D9922D-951F-4AA6-89CD-0ECB8930AF05}" presName="ConnectLine" presStyleLbl="sibTrans1D1" presStyleIdx="2" presStyleCnt="4"/>
      <dgm:spPr/>
    </dgm:pt>
    <dgm:pt modelId="{A23ADA28-5EB6-4CFC-A508-999B27270282}" type="pres">
      <dgm:prSet presAssocID="{86D9922D-951F-4AA6-89CD-0ECB8930AF05}" presName="ConnectorPoint" presStyleLbl="node1" presStyleIdx="2" presStyleCnt="4"/>
      <dgm:spPr>
        <a:solidFill>
          <a:schemeClr val="accent2">
            <a:hueOff val="903209"/>
            <a:satOff val="-4421"/>
            <a:lumOff val="2483"/>
            <a:alphaOff val="0"/>
          </a:schemeClr>
        </a:solidFill>
        <a:ln w="63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1601BD6B-136A-43CA-8557-43DE53696830}" type="pres">
      <dgm:prSet presAssocID="{86D9922D-951F-4AA6-89CD-0ECB8930AF05}" presName="EmptyPlaceHolder" presStyleCnt="0"/>
      <dgm:spPr/>
    </dgm:pt>
    <dgm:pt modelId="{A494FC35-7702-4887-94BB-DAE88C03D7DE}" type="pres">
      <dgm:prSet presAssocID="{9CB28729-F377-43C5-8F81-14E47336FC2B}" presName="spaceBetweenRectangles" presStyleCnt="0"/>
      <dgm:spPr/>
    </dgm:pt>
    <dgm:pt modelId="{C0FDEEF4-320F-4851-8801-A88739267116}" type="pres">
      <dgm:prSet presAssocID="{DF715335-4276-4D70-8D5B-CC97BB03FB40}" presName="composite" presStyleCnt="0"/>
      <dgm:spPr/>
    </dgm:pt>
    <dgm:pt modelId="{9C56E294-6803-4A16-A0BF-9789DDC371C5}" type="pres">
      <dgm:prSet presAssocID="{DF715335-4276-4D70-8D5B-CC97BB03FB40}" presName="L1TextContainer" presStyleLbl="alignNode1" presStyleIdx="3" presStyleCnt="4">
        <dgm:presLayoutVars>
          <dgm:chMax val="1"/>
          <dgm:chPref val="1"/>
          <dgm:bulletEnabled val="1"/>
        </dgm:presLayoutVars>
      </dgm:prSet>
      <dgm:spPr/>
    </dgm:pt>
    <dgm:pt modelId="{2010689A-E74C-4ED8-96F4-5D46554198F8}" type="pres">
      <dgm:prSet presAssocID="{DF715335-4276-4D70-8D5B-CC97BB03FB40}" presName="L2TextContainerWrapper" presStyleCnt="0">
        <dgm:presLayoutVars>
          <dgm:bulletEnabled val="1"/>
        </dgm:presLayoutVars>
      </dgm:prSet>
      <dgm:spPr/>
    </dgm:pt>
    <dgm:pt modelId="{E8647D52-0994-4953-8CA0-2D82DE6673DC}" type="pres">
      <dgm:prSet presAssocID="{DF715335-4276-4D70-8D5B-CC97BB03FB40}" presName="L2TextContainer" presStyleLbl="bgAccFollowNode1" presStyleIdx="3" presStyleCnt="4"/>
      <dgm:spPr/>
    </dgm:pt>
    <dgm:pt modelId="{0517CFE4-A99C-4F17-87D5-79712D8C1362}" type="pres">
      <dgm:prSet presAssocID="{DF715335-4276-4D70-8D5B-CC97BB03FB40}" presName="FlexibleEmptyPlaceHolder" presStyleCnt="0"/>
      <dgm:spPr/>
    </dgm:pt>
    <dgm:pt modelId="{12F8F992-40C3-463E-9B5E-07291C3DCF1E}" type="pres">
      <dgm:prSet presAssocID="{DF715335-4276-4D70-8D5B-CC97BB03FB40}" presName="ConnectLine" presStyleLbl="sibTrans1D1" presStyleIdx="3" presStyleCnt="4"/>
      <dgm:spPr/>
    </dgm:pt>
    <dgm:pt modelId="{ADD5B2F7-9076-4239-B631-4A69C10AEE78}" type="pres">
      <dgm:prSet presAssocID="{DF715335-4276-4D70-8D5B-CC97BB03FB40}" presName="ConnectorPoint" presStyleLbl="node1" presStyleIdx="3" presStyleCnt="4"/>
      <dgm:spPr>
        <a:solidFill>
          <a:schemeClr val="accent2">
            <a:hueOff val="1354814"/>
            <a:satOff val="-6632"/>
            <a:lumOff val="3725"/>
            <a:alphaOff val="0"/>
          </a:schemeClr>
        </a:solidFill>
        <a:ln w="63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931ECCC6-3EAF-4452-AE97-45D0AFB7F9DE}" type="pres">
      <dgm:prSet presAssocID="{DF715335-4276-4D70-8D5B-CC97BB03FB40}" presName="EmptyPlaceHolder" presStyleCnt="0"/>
      <dgm:spPr/>
    </dgm:pt>
  </dgm:ptLst>
  <dgm:cxnLst>
    <dgm:cxn modelId="{9BA97306-BEFE-4025-8BB5-F4756E248930}" srcId="{B6CE8270-3BDC-4B05-AFC9-914C4CA99E25}" destId="{6DC92B56-5097-4373-B1F5-0ECE861E00D3}" srcOrd="0" destOrd="0" parTransId="{0143BB91-D7AA-4F1A-B408-B445EC07F381}" sibTransId="{D75DEEBA-0556-4468-AD36-6CBE8DF9D003}"/>
    <dgm:cxn modelId="{EEEB6E0C-FAA7-4FD3-A858-FA889DE400A1}" type="presOf" srcId="{42B201F5-A6FA-4F59-9A39-A5843698C9B6}" destId="{E8647D52-0994-4953-8CA0-2D82DE6673DC}" srcOrd="0" destOrd="0" presId="urn:microsoft.com/office/officeart/2017/3/layout/HorizontalLabelsTimeline"/>
    <dgm:cxn modelId="{C9CEBA0C-FEB0-4DC9-B19A-6E960AA7174F}" type="presOf" srcId="{96082F36-5951-4BE8-BEDA-6EB1C494FC3F}" destId="{0F295521-12C5-4522-B3FB-91E3174E0F24}" srcOrd="0" destOrd="0" presId="urn:microsoft.com/office/officeart/2017/3/layout/HorizontalLabelsTimeline"/>
    <dgm:cxn modelId="{62B96E37-4489-46C6-9845-509C0A868678}" type="presOf" srcId="{4E3EE51A-58F1-49DA-ACF3-98F3BD8EEF06}" destId="{95752D42-FF39-4AEB-8349-2780D536CEF7}" srcOrd="0" destOrd="0" presId="urn:microsoft.com/office/officeart/2017/3/layout/HorizontalLabelsTimeline"/>
    <dgm:cxn modelId="{60945942-5506-4405-8480-AB96881B26D7}" type="presOf" srcId="{6F8F3E6B-474E-49D2-BC14-64779F8625AE}" destId="{5D45679E-8E71-4F32-B776-786E2162C497}" srcOrd="0" destOrd="0" presId="urn:microsoft.com/office/officeart/2017/3/layout/HorizontalLabelsTimeline"/>
    <dgm:cxn modelId="{9D03304A-23F8-42E3-A172-1D593A9FE6FB}" type="presOf" srcId="{E1AA0FF1-0F1C-49D4-A3F5-5C2A27ED4E14}" destId="{5786FA09-6051-4707-8E68-BF58827EDA2E}" srcOrd="0" destOrd="0" presId="urn:microsoft.com/office/officeart/2017/3/layout/HorizontalLabelsTimeline"/>
    <dgm:cxn modelId="{D5657751-8CDB-4F87-97D2-E658D861BFD8}" type="presOf" srcId="{B6CE8270-3BDC-4B05-AFC9-914C4CA99E25}" destId="{D5680619-58D0-4D39-801E-BE7EE071FDB5}" srcOrd="0" destOrd="0" presId="urn:microsoft.com/office/officeart/2017/3/layout/HorizontalLabelsTimeline"/>
    <dgm:cxn modelId="{B14E8A53-517E-4F64-915B-8D8977EF26B0}" type="presOf" srcId="{86D9922D-951F-4AA6-89CD-0ECB8930AF05}" destId="{912EF3B8-703D-481F-8FB6-08AA9721CA1A}" srcOrd="0" destOrd="0" presId="urn:microsoft.com/office/officeart/2017/3/layout/HorizontalLabelsTimeline"/>
    <dgm:cxn modelId="{E0A0CF9D-42CB-43F8-B5FE-93901BAFE12C}" srcId="{E1AA0FF1-0F1C-49D4-A3F5-5C2A27ED4E14}" destId="{DF715335-4276-4D70-8D5B-CC97BB03FB40}" srcOrd="3" destOrd="0" parTransId="{F7E1F86F-9A35-4F10-B5B7-1D5E42B3CDA1}" sibTransId="{B5739770-3CB8-4E4B-B36D-F426EC79BE07}"/>
    <dgm:cxn modelId="{AB06209E-B70F-493E-8E53-D1C0D553EC8E}" srcId="{E1AA0FF1-0F1C-49D4-A3F5-5C2A27ED4E14}" destId="{B6CE8270-3BDC-4B05-AFC9-914C4CA99E25}" srcOrd="0" destOrd="0" parTransId="{69E6759E-9BFD-48B3-9FD1-7871341036E6}" sibTransId="{EA7A3EBE-76DD-455F-9BE2-8B462B468EA3}"/>
    <dgm:cxn modelId="{93A8A7AB-EC88-4D0A-88CB-04B518039419}" srcId="{E1AA0FF1-0F1C-49D4-A3F5-5C2A27ED4E14}" destId="{96082F36-5951-4BE8-BEDA-6EB1C494FC3F}" srcOrd="1" destOrd="0" parTransId="{FE0EEDCE-E3B6-431C-9AE1-9ED6F4A9025B}" sibTransId="{E9B9374E-8337-4DE4-9FAD-55317E1F9BD4}"/>
    <dgm:cxn modelId="{E44849AC-E562-47F5-810B-34A54F8E962D}" srcId="{86D9922D-951F-4AA6-89CD-0ECB8930AF05}" destId="{4E3EE51A-58F1-49DA-ACF3-98F3BD8EEF06}" srcOrd="0" destOrd="0" parTransId="{FFB6487B-2C54-4594-AD61-A7DDBD81026F}" sibTransId="{A47FBC31-3520-411E-8699-B3A5D5EE3964}"/>
    <dgm:cxn modelId="{C5EA37BB-7EF1-4A29-A379-9790E17BFD56}" srcId="{96082F36-5951-4BE8-BEDA-6EB1C494FC3F}" destId="{6F8F3E6B-474E-49D2-BC14-64779F8625AE}" srcOrd="0" destOrd="0" parTransId="{619A3D07-4EC5-46C5-A161-2D52079C8C55}" sibTransId="{CF1C78BF-31AC-421B-86BB-1FCE2307888B}"/>
    <dgm:cxn modelId="{817611BE-B31F-460C-9D35-C2E65520441D}" type="presOf" srcId="{DF715335-4276-4D70-8D5B-CC97BB03FB40}" destId="{9C56E294-6803-4A16-A0BF-9789DDC371C5}" srcOrd="0" destOrd="0" presId="urn:microsoft.com/office/officeart/2017/3/layout/HorizontalLabelsTimeline"/>
    <dgm:cxn modelId="{EDEA74C3-0D92-4F7A-A97F-8FFDF5D90B69}" type="presOf" srcId="{6DC92B56-5097-4373-B1F5-0ECE861E00D3}" destId="{F0ECDC40-FFAA-41D7-8294-24A1714D22B9}" srcOrd="0" destOrd="0" presId="urn:microsoft.com/office/officeart/2017/3/layout/HorizontalLabelsTimeline"/>
    <dgm:cxn modelId="{1E0F8CF9-9006-45BF-A46B-B450D257A49F}" srcId="{E1AA0FF1-0F1C-49D4-A3F5-5C2A27ED4E14}" destId="{86D9922D-951F-4AA6-89CD-0ECB8930AF05}" srcOrd="2" destOrd="0" parTransId="{02750AB2-A8F9-4EE6-A098-F1693EA14ED3}" sibTransId="{9CB28729-F377-43C5-8F81-14E47336FC2B}"/>
    <dgm:cxn modelId="{4F76C5FF-D31E-4801-B396-A3DE6A7AFD31}" srcId="{DF715335-4276-4D70-8D5B-CC97BB03FB40}" destId="{42B201F5-A6FA-4F59-9A39-A5843698C9B6}" srcOrd="0" destOrd="0" parTransId="{73C9C252-FF77-4EEB-A3FB-D56627351A78}" sibTransId="{4C25F8E6-3856-4A77-B2A2-1B80C840363E}"/>
    <dgm:cxn modelId="{B35A9D9A-80D5-46FD-953A-9CF574D60FF3}" type="presParOf" srcId="{5786FA09-6051-4707-8E68-BF58827EDA2E}" destId="{13F7C47F-6905-4E41-8685-16D723DF8E6A}" srcOrd="0" destOrd="0" presId="urn:microsoft.com/office/officeart/2017/3/layout/HorizontalLabelsTimeline"/>
    <dgm:cxn modelId="{63BA9DDD-5D12-4C26-AB1D-96EAF98A745E}" type="presParOf" srcId="{5786FA09-6051-4707-8E68-BF58827EDA2E}" destId="{F23DDF17-968F-4D8E-B7F2-8FF0CB8AD400}" srcOrd="1" destOrd="0" presId="urn:microsoft.com/office/officeart/2017/3/layout/HorizontalLabelsTimeline"/>
    <dgm:cxn modelId="{B6B3A344-84B7-4B52-B679-039E26710D3A}" type="presParOf" srcId="{F23DDF17-968F-4D8E-B7F2-8FF0CB8AD400}" destId="{8846D138-BE33-44F7-9EAC-903F7A114552}" srcOrd="0" destOrd="0" presId="urn:microsoft.com/office/officeart/2017/3/layout/HorizontalLabelsTimeline"/>
    <dgm:cxn modelId="{972B3BFB-D771-42DA-9B31-46BF16A28A45}" type="presParOf" srcId="{8846D138-BE33-44F7-9EAC-903F7A114552}" destId="{D5680619-58D0-4D39-801E-BE7EE071FDB5}" srcOrd="0" destOrd="0" presId="urn:microsoft.com/office/officeart/2017/3/layout/HorizontalLabelsTimeline"/>
    <dgm:cxn modelId="{DBE005FA-147E-425F-A37A-87AA8DCAAFDA}" type="presParOf" srcId="{8846D138-BE33-44F7-9EAC-903F7A114552}" destId="{FCECC932-5BB6-48BD-B171-593A224C90C3}" srcOrd="1" destOrd="0" presId="urn:microsoft.com/office/officeart/2017/3/layout/HorizontalLabelsTimeline"/>
    <dgm:cxn modelId="{5E4C3AC8-1F5E-4A32-9E81-53551DA5687D}" type="presParOf" srcId="{FCECC932-5BB6-48BD-B171-593A224C90C3}" destId="{F0ECDC40-FFAA-41D7-8294-24A1714D22B9}" srcOrd="0" destOrd="0" presId="urn:microsoft.com/office/officeart/2017/3/layout/HorizontalLabelsTimeline"/>
    <dgm:cxn modelId="{C126A80F-28E7-44D8-81D9-118DEC50CE08}" type="presParOf" srcId="{FCECC932-5BB6-48BD-B171-593A224C90C3}" destId="{D964449B-AEF8-4DA3-8F5D-67AD1B24F2C0}" srcOrd="1" destOrd="0" presId="urn:microsoft.com/office/officeart/2017/3/layout/HorizontalLabelsTimeline"/>
    <dgm:cxn modelId="{2C942DE9-231C-49B1-A07B-DCC0CDE9C704}" type="presParOf" srcId="{8846D138-BE33-44F7-9EAC-903F7A114552}" destId="{81CF57DF-25BF-47A6-ACF0-C91DB80E7A64}" srcOrd="2" destOrd="0" presId="urn:microsoft.com/office/officeart/2017/3/layout/HorizontalLabelsTimeline"/>
    <dgm:cxn modelId="{629ACFD2-20D5-4354-921A-292F8FCA8637}" type="presParOf" srcId="{8846D138-BE33-44F7-9EAC-903F7A114552}" destId="{A9BBEF77-826D-437A-BFA7-C11F9EEA1B9C}" srcOrd="3" destOrd="0" presId="urn:microsoft.com/office/officeart/2017/3/layout/HorizontalLabelsTimeline"/>
    <dgm:cxn modelId="{CE0F165D-D95C-463C-A0E6-5EB4B7F2CF0E}" type="presParOf" srcId="{8846D138-BE33-44F7-9EAC-903F7A114552}" destId="{431BFFC5-A143-4BEB-8C5E-584465CCAE1E}" srcOrd="4" destOrd="0" presId="urn:microsoft.com/office/officeart/2017/3/layout/HorizontalLabelsTimeline"/>
    <dgm:cxn modelId="{5E90EE73-CF87-494E-B2E4-E3D37FD308EC}" type="presParOf" srcId="{F23DDF17-968F-4D8E-B7F2-8FF0CB8AD400}" destId="{1B7C38CB-814A-41D3-808A-EFC18058FFBA}" srcOrd="1" destOrd="0" presId="urn:microsoft.com/office/officeart/2017/3/layout/HorizontalLabelsTimeline"/>
    <dgm:cxn modelId="{44BD91AC-1B68-4B2D-9616-3A6380FD5467}" type="presParOf" srcId="{F23DDF17-968F-4D8E-B7F2-8FF0CB8AD400}" destId="{254D0975-151E-4EFC-9E92-D9D0C7D6236A}" srcOrd="2" destOrd="0" presId="urn:microsoft.com/office/officeart/2017/3/layout/HorizontalLabelsTimeline"/>
    <dgm:cxn modelId="{03C91F67-A1D6-4F70-870E-293A64F33326}" type="presParOf" srcId="{254D0975-151E-4EFC-9E92-D9D0C7D6236A}" destId="{0F295521-12C5-4522-B3FB-91E3174E0F24}" srcOrd="0" destOrd="0" presId="urn:microsoft.com/office/officeart/2017/3/layout/HorizontalLabelsTimeline"/>
    <dgm:cxn modelId="{1BDBCB5F-B8D3-464A-A61F-3C9403B1D7E8}" type="presParOf" srcId="{254D0975-151E-4EFC-9E92-D9D0C7D6236A}" destId="{212CBEE7-BE87-41C0-A0B5-5FA4CC71C05D}" srcOrd="1" destOrd="0" presId="urn:microsoft.com/office/officeart/2017/3/layout/HorizontalLabelsTimeline"/>
    <dgm:cxn modelId="{6C0908D9-F68F-4086-BC91-710EE84E562D}" type="presParOf" srcId="{212CBEE7-BE87-41C0-A0B5-5FA4CC71C05D}" destId="{5D45679E-8E71-4F32-B776-786E2162C497}" srcOrd="0" destOrd="0" presId="urn:microsoft.com/office/officeart/2017/3/layout/HorizontalLabelsTimeline"/>
    <dgm:cxn modelId="{57656411-A1E1-424A-B678-5CD669E494BC}" type="presParOf" srcId="{212CBEE7-BE87-41C0-A0B5-5FA4CC71C05D}" destId="{01D1EC50-05FD-43B0-931B-3AD07FA7088E}" srcOrd="1" destOrd="0" presId="urn:microsoft.com/office/officeart/2017/3/layout/HorizontalLabelsTimeline"/>
    <dgm:cxn modelId="{3DA746B9-BD16-41DF-976B-675273CF228C}" type="presParOf" srcId="{254D0975-151E-4EFC-9E92-D9D0C7D6236A}" destId="{960986F6-A28A-4B03-8EE4-33EEFF0966F8}" srcOrd="2" destOrd="0" presId="urn:microsoft.com/office/officeart/2017/3/layout/HorizontalLabelsTimeline"/>
    <dgm:cxn modelId="{4470F3C0-7532-4393-90AE-A879B1048DBD}" type="presParOf" srcId="{254D0975-151E-4EFC-9E92-D9D0C7D6236A}" destId="{7AE2E8C6-DD56-4EE0-968B-D86A2C4A41F2}" srcOrd="3" destOrd="0" presId="urn:microsoft.com/office/officeart/2017/3/layout/HorizontalLabelsTimeline"/>
    <dgm:cxn modelId="{82CC2C47-818B-4E5E-B281-0237CCF430BB}" type="presParOf" srcId="{254D0975-151E-4EFC-9E92-D9D0C7D6236A}" destId="{1FE8A223-69AA-42B2-B3FA-4B159B45CB95}" srcOrd="4" destOrd="0" presId="urn:microsoft.com/office/officeart/2017/3/layout/HorizontalLabelsTimeline"/>
    <dgm:cxn modelId="{F97B021B-2F6B-4B05-A6C0-A56E97172D6B}" type="presParOf" srcId="{F23DDF17-968F-4D8E-B7F2-8FF0CB8AD400}" destId="{47C8C803-5DE1-478A-AA9C-08976FA26494}" srcOrd="3" destOrd="0" presId="urn:microsoft.com/office/officeart/2017/3/layout/HorizontalLabelsTimeline"/>
    <dgm:cxn modelId="{8A7F9420-BC31-4954-91C1-254C4EE87C99}" type="presParOf" srcId="{F23DDF17-968F-4D8E-B7F2-8FF0CB8AD400}" destId="{A1980B86-6B3C-4400-B56F-08226AAE6C9A}" srcOrd="4" destOrd="0" presId="urn:microsoft.com/office/officeart/2017/3/layout/HorizontalLabelsTimeline"/>
    <dgm:cxn modelId="{F6950A98-C823-403C-AB74-E59707F13A53}" type="presParOf" srcId="{A1980B86-6B3C-4400-B56F-08226AAE6C9A}" destId="{912EF3B8-703D-481F-8FB6-08AA9721CA1A}" srcOrd="0" destOrd="0" presId="urn:microsoft.com/office/officeart/2017/3/layout/HorizontalLabelsTimeline"/>
    <dgm:cxn modelId="{2064BADF-1A7E-4F3F-986B-58A21D474871}" type="presParOf" srcId="{A1980B86-6B3C-4400-B56F-08226AAE6C9A}" destId="{6C3B7F05-ADFC-4473-9D0F-28A070AAFE5C}" srcOrd="1" destOrd="0" presId="urn:microsoft.com/office/officeart/2017/3/layout/HorizontalLabelsTimeline"/>
    <dgm:cxn modelId="{F42E1D7F-D303-417F-8AC5-65F241C958BE}" type="presParOf" srcId="{6C3B7F05-ADFC-4473-9D0F-28A070AAFE5C}" destId="{95752D42-FF39-4AEB-8349-2780D536CEF7}" srcOrd="0" destOrd="0" presId="urn:microsoft.com/office/officeart/2017/3/layout/HorizontalLabelsTimeline"/>
    <dgm:cxn modelId="{9DD18885-AA5E-4DDA-8139-4959402274B0}" type="presParOf" srcId="{6C3B7F05-ADFC-4473-9D0F-28A070AAFE5C}" destId="{3DA26A5E-D13E-411D-AC9A-7EE3D305F2F4}" srcOrd="1" destOrd="0" presId="urn:microsoft.com/office/officeart/2017/3/layout/HorizontalLabelsTimeline"/>
    <dgm:cxn modelId="{C55C7314-2410-458D-8236-42FC466EBBF0}" type="presParOf" srcId="{A1980B86-6B3C-4400-B56F-08226AAE6C9A}" destId="{76583AB8-6B93-47FC-A56D-8C8DF8B24CD3}" srcOrd="2" destOrd="0" presId="urn:microsoft.com/office/officeart/2017/3/layout/HorizontalLabelsTimeline"/>
    <dgm:cxn modelId="{61FEC64B-70CC-40C4-9707-6B8CE35D31F6}" type="presParOf" srcId="{A1980B86-6B3C-4400-B56F-08226AAE6C9A}" destId="{A23ADA28-5EB6-4CFC-A508-999B27270282}" srcOrd="3" destOrd="0" presId="urn:microsoft.com/office/officeart/2017/3/layout/HorizontalLabelsTimeline"/>
    <dgm:cxn modelId="{ED6AC613-4C10-4E95-A8D9-23E2886CCA90}" type="presParOf" srcId="{A1980B86-6B3C-4400-B56F-08226AAE6C9A}" destId="{1601BD6B-136A-43CA-8557-43DE53696830}" srcOrd="4" destOrd="0" presId="urn:microsoft.com/office/officeart/2017/3/layout/HorizontalLabelsTimeline"/>
    <dgm:cxn modelId="{C300B913-2CDB-4428-B9FA-4177F857622D}" type="presParOf" srcId="{F23DDF17-968F-4D8E-B7F2-8FF0CB8AD400}" destId="{A494FC35-7702-4887-94BB-DAE88C03D7DE}" srcOrd="5" destOrd="0" presId="urn:microsoft.com/office/officeart/2017/3/layout/HorizontalLabelsTimeline"/>
    <dgm:cxn modelId="{8167FBE6-AF7C-4018-A135-5B8053C1F90C}" type="presParOf" srcId="{F23DDF17-968F-4D8E-B7F2-8FF0CB8AD400}" destId="{C0FDEEF4-320F-4851-8801-A88739267116}" srcOrd="6" destOrd="0" presId="urn:microsoft.com/office/officeart/2017/3/layout/HorizontalLabelsTimeline"/>
    <dgm:cxn modelId="{6CF6CBCF-B4F7-426D-B99B-25ED1CAF7E9F}" type="presParOf" srcId="{C0FDEEF4-320F-4851-8801-A88739267116}" destId="{9C56E294-6803-4A16-A0BF-9789DDC371C5}" srcOrd="0" destOrd="0" presId="urn:microsoft.com/office/officeart/2017/3/layout/HorizontalLabelsTimeline"/>
    <dgm:cxn modelId="{AC9AA91A-C6BD-4CCA-91AD-5EF0A24BB494}" type="presParOf" srcId="{C0FDEEF4-320F-4851-8801-A88739267116}" destId="{2010689A-E74C-4ED8-96F4-5D46554198F8}" srcOrd="1" destOrd="0" presId="urn:microsoft.com/office/officeart/2017/3/layout/HorizontalLabelsTimeline"/>
    <dgm:cxn modelId="{98D218D2-038A-4B97-8985-53246830BD0C}" type="presParOf" srcId="{2010689A-E74C-4ED8-96F4-5D46554198F8}" destId="{E8647D52-0994-4953-8CA0-2D82DE6673DC}" srcOrd="0" destOrd="0" presId="urn:microsoft.com/office/officeart/2017/3/layout/HorizontalLabelsTimeline"/>
    <dgm:cxn modelId="{15287CA4-295A-4AA3-86E9-D261BD42ABE8}" type="presParOf" srcId="{2010689A-E74C-4ED8-96F4-5D46554198F8}" destId="{0517CFE4-A99C-4F17-87D5-79712D8C1362}" srcOrd="1" destOrd="0" presId="urn:microsoft.com/office/officeart/2017/3/layout/HorizontalLabelsTimeline"/>
    <dgm:cxn modelId="{467E28C7-E211-4C56-AF42-E94A39172466}" type="presParOf" srcId="{C0FDEEF4-320F-4851-8801-A88739267116}" destId="{12F8F992-40C3-463E-9B5E-07291C3DCF1E}" srcOrd="2" destOrd="0" presId="urn:microsoft.com/office/officeart/2017/3/layout/HorizontalLabelsTimeline"/>
    <dgm:cxn modelId="{A540D784-8597-4973-B5E6-25BA38FC3F6C}" type="presParOf" srcId="{C0FDEEF4-320F-4851-8801-A88739267116}" destId="{ADD5B2F7-9076-4239-B631-4A69C10AEE78}" srcOrd="3" destOrd="0" presId="urn:microsoft.com/office/officeart/2017/3/layout/HorizontalLabelsTimeline"/>
    <dgm:cxn modelId="{50984008-3C8D-4E08-BB6B-BC49627FD44F}" type="presParOf" srcId="{C0FDEEF4-320F-4851-8801-A88739267116}" destId="{931ECCC6-3EAF-4452-AE97-45D0AFB7F9DE}" srcOrd="4" destOrd="0" presId="urn:microsoft.com/office/officeart/2017/3/layout/HorizontalLabelsTimeline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BF87855-9324-47B3-86E5-5426DD433680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65F47338-CE02-4160-ADDE-C96F715D147E}">
      <dgm:prSet/>
      <dgm:spPr/>
      <dgm:t>
        <a:bodyPr/>
        <a:lstStyle/>
        <a:p>
          <a:r>
            <a:rPr lang="en-US"/>
            <a:t>In 1971: Newcastle seminary, Kwazulu Natal. </a:t>
          </a:r>
        </a:p>
      </dgm:t>
    </dgm:pt>
    <dgm:pt modelId="{FC678BF8-3485-49A1-924C-82E87CFA2CEF}" type="parTrans" cxnId="{7663C5CC-C602-409F-8FB5-3FE6100A1CFA}">
      <dgm:prSet/>
      <dgm:spPr/>
      <dgm:t>
        <a:bodyPr/>
        <a:lstStyle/>
        <a:p>
          <a:endParaRPr lang="en-US"/>
        </a:p>
      </dgm:t>
    </dgm:pt>
    <dgm:pt modelId="{D5F5A98F-5A34-4691-9CFD-AE0C69CE99EE}" type="sibTrans" cxnId="{7663C5CC-C602-409F-8FB5-3FE6100A1CFA}">
      <dgm:prSet/>
      <dgm:spPr/>
      <dgm:t>
        <a:bodyPr/>
        <a:lstStyle/>
        <a:p>
          <a:endParaRPr lang="en-US"/>
        </a:p>
      </dgm:t>
    </dgm:pt>
    <dgm:pt modelId="{6EAD7968-7818-4517-A8B3-F14150873FA1}">
      <dgm:prSet/>
      <dgm:spPr/>
      <dgm:t>
        <a:bodyPr/>
        <a:lstStyle/>
        <a:p>
          <a:r>
            <a:rPr lang="en-US"/>
            <a:t>Darsi Nizami  </a:t>
          </a:r>
        </a:p>
      </dgm:t>
    </dgm:pt>
    <dgm:pt modelId="{1FD4FC3D-6B59-46D7-8359-F41226D2BD31}" type="parTrans" cxnId="{CC5DF14A-8774-45A1-8C83-E5F9BC3E5FE7}">
      <dgm:prSet/>
      <dgm:spPr/>
      <dgm:t>
        <a:bodyPr/>
        <a:lstStyle/>
        <a:p>
          <a:endParaRPr lang="en-US"/>
        </a:p>
      </dgm:t>
    </dgm:pt>
    <dgm:pt modelId="{857E9F54-9269-486C-91A7-74C02E1541FF}" type="sibTrans" cxnId="{CC5DF14A-8774-45A1-8C83-E5F9BC3E5FE7}">
      <dgm:prSet/>
      <dgm:spPr/>
      <dgm:t>
        <a:bodyPr/>
        <a:lstStyle/>
        <a:p>
          <a:endParaRPr lang="en-US"/>
        </a:p>
      </dgm:t>
    </dgm:pt>
    <dgm:pt modelId="{946CA546-52C3-4019-964F-28BFC5408DF5}">
      <dgm:prSet/>
      <dgm:spPr/>
      <dgm:t>
        <a:bodyPr/>
        <a:lstStyle/>
        <a:p>
          <a:r>
            <a:rPr lang="en-US"/>
            <a:t>Aim: preserve the Islamic faith</a:t>
          </a:r>
        </a:p>
      </dgm:t>
    </dgm:pt>
    <dgm:pt modelId="{CDAE83E1-D24E-43D0-8D35-8A98371FF9BF}" type="parTrans" cxnId="{D6A19E31-D55E-465B-9DB9-C6CA1191F97A}">
      <dgm:prSet/>
      <dgm:spPr/>
      <dgm:t>
        <a:bodyPr/>
        <a:lstStyle/>
        <a:p>
          <a:endParaRPr lang="en-US"/>
        </a:p>
      </dgm:t>
    </dgm:pt>
    <dgm:pt modelId="{DDA89194-A0A6-484D-93A0-44239DD09D03}" type="sibTrans" cxnId="{D6A19E31-D55E-465B-9DB9-C6CA1191F97A}">
      <dgm:prSet/>
      <dgm:spPr/>
      <dgm:t>
        <a:bodyPr/>
        <a:lstStyle/>
        <a:p>
          <a:endParaRPr lang="en-US"/>
        </a:p>
      </dgm:t>
    </dgm:pt>
    <dgm:pt modelId="{02D405C6-98AF-420B-95D2-00E69E49C7D5}">
      <dgm:prSet/>
      <dgm:spPr/>
      <dgm:t>
        <a:bodyPr/>
        <a:lstStyle/>
        <a:p>
          <a:r>
            <a:rPr lang="en-US"/>
            <a:t>Subjects:  Qur’an, Prophetic Traditions (Hadith), and the Hanafi legal school. </a:t>
          </a:r>
        </a:p>
      </dgm:t>
    </dgm:pt>
    <dgm:pt modelId="{3432A0A0-BB30-4180-9573-57511C219F94}" type="parTrans" cxnId="{97EF8FB3-A4AE-4761-8EA9-4960C09E4058}">
      <dgm:prSet/>
      <dgm:spPr/>
      <dgm:t>
        <a:bodyPr/>
        <a:lstStyle/>
        <a:p>
          <a:endParaRPr lang="en-US"/>
        </a:p>
      </dgm:t>
    </dgm:pt>
    <dgm:pt modelId="{FE978D4C-47F2-4049-BE46-E59DA2B317E4}" type="sibTrans" cxnId="{97EF8FB3-A4AE-4761-8EA9-4960C09E4058}">
      <dgm:prSet/>
      <dgm:spPr/>
      <dgm:t>
        <a:bodyPr/>
        <a:lstStyle/>
        <a:p>
          <a:endParaRPr lang="en-US"/>
        </a:p>
      </dgm:t>
    </dgm:pt>
    <dgm:pt modelId="{3518DC03-E288-4C81-BD99-E189EF865E56}">
      <dgm:prSet/>
      <dgm:spPr/>
      <dgm:t>
        <a:bodyPr/>
        <a:lstStyle/>
        <a:p>
          <a:r>
            <a:rPr lang="en-US"/>
            <a:t>Method: Memorization and transmission. Not critical thinking. </a:t>
          </a:r>
        </a:p>
      </dgm:t>
    </dgm:pt>
    <dgm:pt modelId="{A6841934-89D3-4EF4-BB10-7CDB4EE3E8FA}" type="parTrans" cxnId="{D0D04A5C-4F6A-41D2-83C4-12985A929E39}">
      <dgm:prSet/>
      <dgm:spPr/>
      <dgm:t>
        <a:bodyPr/>
        <a:lstStyle/>
        <a:p>
          <a:endParaRPr lang="en-US"/>
        </a:p>
      </dgm:t>
    </dgm:pt>
    <dgm:pt modelId="{BBFD0A14-7D2F-45F1-9C2D-549C8AF53C9F}" type="sibTrans" cxnId="{D0D04A5C-4F6A-41D2-83C4-12985A929E39}">
      <dgm:prSet/>
      <dgm:spPr/>
      <dgm:t>
        <a:bodyPr/>
        <a:lstStyle/>
        <a:p>
          <a:endParaRPr lang="en-US"/>
        </a:p>
      </dgm:t>
    </dgm:pt>
    <dgm:pt modelId="{092BB228-BCA3-46FF-B871-E129E2271791}" type="pres">
      <dgm:prSet presAssocID="{BBF87855-9324-47B3-86E5-5426DD433680}" presName="linear" presStyleCnt="0">
        <dgm:presLayoutVars>
          <dgm:animLvl val="lvl"/>
          <dgm:resizeHandles val="exact"/>
        </dgm:presLayoutVars>
      </dgm:prSet>
      <dgm:spPr/>
    </dgm:pt>
    <dgm:pt modelId="{21F53502-F960-44D2-B2BA-F7803F4E30DF}" type="pres">
      <dgm:prSet presAssocID="{65F47338-CE02-4160-ADDE-C96F715D147E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E1974807-8D61-46A3-8825-B2A79FD043E9}" type="pres">
      <dgm:prSet presAssocID="{D5F5A98F-5A34-4691-9CFD-AE0C69CE99EE}" presName="spacer" presStyleCnt="0"/>
      <dgm:spPr/>
    </dgm:pt>
    <dgm:pt modelId="{EE45A353-0388-4822-8FE5-3B4D3B429E07}" type="pres">
      <dgm:prSet presAssocID="{6EAD7968-7818-4517-A8B3-F14150873FA1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8ACA2D4D-3B09-4A3A-A933-362E270178E4}" type="pres">
      <dgm:prSet presAssocID="{857E9F54-9269-486C-91A7-74C02E1541FF}" presName="spacer" presStyleCnt="0"/>
      <dgm:spPr/>
    </dgm:pt>
    <dgm:pt modelId="{62520AE0-9072-43E2-A528-DF199850E6A8}" type="pres">
      <dgm:prSet presAssocID="{946CA546-52C3-4019-964F-28BFC5408DF5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7F1756DF-9E65-4272-B6FA-89F40F1FA770}" type="pres">
      <dgm:prSet presAssocID="{DDA89194-A0A6-484D-93A0-44239DD09D03}" presName="spacer" presStyleCnt="0"/>
      <dgm:spPr/>
    </dgm:pt>
    <dgm:pt modelId="{FFF356D5-20CA-4B44-8D05-1B14FA421DD4}" type="pres">
      <dgm:prSet presAssocID="{02D405C6-98AF-420B-95D2-00E69E49C7D5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9A0698B1-1672-4167-8925-DD2087A6B986}" type="pres">
      <dgm:prSet presAssocID="{FE978D4C-47F2-4049-BE46-E59DA2B317E4}" presName="spacer" presStyleCnt="0"/>
      <dgm:spPr/>
    </dgm:pt>
    <dgm:pt modelId="{F0876BFD-49FD-4760-B176-079F5922A82A}" type="pres">
      <dgm:prSet presAssocID="{3518DC03-E288-4C81-BD99-E189EF865E56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F760C519-9277-48E4-89E9-4BD506ACE038}" type="presOf" srcId="{02D405C6-98AF-420B-95D2-00E69E49C7D5}" destId="{FFF356D5-20CA-4B44-8D05-1B14FA421DD4}" srcOrd="0" destOrd="0" presId="urn:microsoft.com/office/officeart/2005/8/layout/vList2"/>
    <dgm:cxn modelId="{D6A19E31-D55E-465B-9DB9-C6CA1191F97A}" srcId="{BBF87855-9324-47B3-86E5-5426DD433680}" destId="{946CA546-52C3-4019-964F-28BFC5408DF5}" srcOrd="2" destOrd="0" parTransId="{CDAE83E1-D24E-43D0-8D35-8A98371FF9BF}" sibTransId="{DDA89194-A0A6-484D-93A0-44239DD09D03}"/>
    <dgm:cxn modelId="{D0D04A5C-4F6A-41D2-83C4-12985A929E39}" srcId="{BBF87855-9324-47B3-86E5-5426DD433680}" destId="{3518DC03-E288-4C81-BD99-E189EF865E56}" srcOrd="4" destOrd="0" parTransId="{A6841934-89D3-4EF4-BB10-7CDB4EE3E8FA}" sibTransId="{BBFD0A14-7D2F-45F1-9C2D-549C8AF53C9F}"/>
    <dgm:cxn modelId="{CC5DF14A-8774-45A1-8C83-E5F9BC3E5FE7}" srcId="{BBF87855-9324-47B3-86E5-5426DD433680}" destId="{6EAD7968-7818-4517-A8B3-F14150873FA1}" srcOrd="1" destOrd="0" parTransId="{1FD4FC3D-6B59-46D7-8359-F41226D2BD31}" sibTransId="{857E9F54-9269-486C-91A7-74C02E1541FF}"/>
    <dgm:cxn modelId="{05C66A8C-EE93-497A-94B3-57A119B1D85C}" type="presOf" srcId="{946CA546-52C3-4019-964F-28BFC5408DF5}" destId="{62520AE0-9072-43E2-A528-DF199850E6A8}" srcOrd="0" destOrd="0" presId="urn:microsoft.com/office/officeart/2005/8/layout/vList2"/>
    <dgm:cxn modelId="{F1746996-49BA-4CFE-B505-4086799A48CF}" type="presOf" srcId="{BBF87855-9324-47B3-86E5-5426DD433680}" destId="{092BB228-BCA3-46FF-B871-E129E2271791}" srcOrd="0" destOrd="0" presId="urn:microsoft.com/office/officeart/2005/8/layout/vList2"/>
    <dgm:cxn modelId="{94F333AB-5D4E-4AF9-A7BC-3FCA5E0B878D}" type="presOf" srcId="{65F47338-CE02-4160-ADDE-C96F715D147E}" destId="{21F53502-F960-44D2-B2BA-F7803F4E30DF}" srcOrd="0" destOrd="0" presId="urn:microsoft.com/office/officeart/2005/8/layout/vList2"/>
    <dgm:cxn modelId="{97EF8FB3-A4AE-4761-8EA9-4960C09E4058}" srcId="{BBF87855-9324-47B3-86E5-5426DD433680}" destId="{02D405C6-98AF-420B-95D2-00E69E49C7D5}" srcOrd="3" destOrd="0" parTransId="{3432A0A0-BB30-4180-9573-57511C219F94}" sibTransId="{FE978D4C-47F2-4049-BE46-E59DA2B317E4}"/>
    <dgm:cxn modelId="{7663C5CC-C602-409F-8FB5-3FE6100A1CFA}" srcId="{BBF87855-9324-47B3-86E5-5426DD433680}" destId="{65F47338-CE02-4160-ADDE-C96F715D147E}" srcOrd="0" destOrd="0" parTransId="{FC678BF8-3485-49A1-924C-82E87CFA2CEF}" sibTransId="{D5F5A98F-5A34-4691-9CFD-AE0C69CE99EE}"/>
    <dgm:cxn modelId="{3FE696DE-B284-4A17-810A-5CA9F295FD98}" type="presOf" srcId="{3518DC03-E288-4C81-BD99-E189EF865E56}" destId="{F0876BFD-49FD-4760-B176-079F5922A82A}" srcOrd="0" destOrd="0" presId="urn:microsoft.com/office/officeart/2005/8/layout/vList2"/>
    <dgm:cxn modelId="{DA17F0E3-1F81-4C0C-8704-94DF0FA34615}" type="presOf" srcId="{6EAD7968-7818-4517-A8B3-F14150873FA1}" destId="{EE45A353-0388-4822-8FE5-3B4D3B429E07}" srcOrd="0" destOrd="0" presId="urn:microsoft.com/office/officeart/2005/8/layout/vList2"/>
    <dgm:cxn modelId="{9E35B5F4-3BC6-4DC0-848E-636C255DD064}" type="presParOf" srcId="{092BB228-BCA3-46FF-B871-E129E2271791}" destId="{21F53502-F960-44D2-B2BA-F7803F4E30DF}" srcOrd="0" destOrd="0" presId="urn:microsoft.com/office/officeart/2005/8/layout/vList2"/>
    <dgm:cxn modelId="{E2FE639E-C9FA-4BCA-9CB5-BF800C37D6DA}" type="presParOf" srcId="{092BB228-BCA3-46FF-B871-E129E2271791}" destId="{E1974807-8D61-46A3-8825-B2A79FD043E9}" srcOrd="1" destOrd="0" presId="urn:microsoft.com/office/officeart/2005/8/layout/vList2"/>
    <dgm:cxn modelId="{85DDFE66-F386-4B5F-8BD4-1154281F5136}" type="presParOf" srcId="{092BB228-BCA3-46FF-B871-E129E2271791}" destId="{EE45A353-0388-4822-8FE5-3B4D3B429E07}" srcOrd="2" destOrd="0" presId="urn:microsoft.com/office/officeart/2005/8/layout/vList2"/>
    <dgm:cxn modelId="{A3CE9AAA-FB76-4B06-AFEA-1EF2A9E1CCC5}" type="presParOf" srcId="{092BB228-BCA3-46FF-B871-E129E2271791}" destId="{8ACA2D4D-3B09-4A3A-A933-362E270178E4}" srcOrd="3" destOrd="0" presId="urn:microsoft.com/office/officeart/2005/8/layout/vList2"/>
    <dgm:cxn modelId="{C7C31BED-D287-4F1F-B16B-DED94032A1A0}" type="presParOf" srcId="{092BB228-BCA3-46FF-B871-E129E2271791}" destId="{62520AE0-9072-43E2-A528-DF199850E6A8}" srcOrd="4" destOrd="0" presId="urn:microsoft.com/office/officeart/2005/8/layout/vList2"/>
    <dgm:cxn modelId="{8C9BF79A-8F9D-45D0-900D-D27AE84229B5}" type="presParOf" srcId="{092BB228-BCA3-46FF-B871-E129E2271791}" destId="{7F1756DF-9E65-4272-B6FA-89F40F1FA770}" srcOrd="5" destOrd="0" presId="urn:microsoft.com/office/officeart/2005/8/layout/vList2"/>
    <dgm:cxn modelId="{27C98F6D-8D2E-45F3-8E55-E7FF6B345FCA}" type="presParOf" srcId="{092BB228-BCA3-46FF-B871-E129E2271791}" destId="{FFF356D5-20CA-4B44-8D05-1B14FA421DD4}" srcOrd="6" destOrd="0" presId="urn:microsoft.com/office/officeart/2005/8/layout/vList2"/>
    <dgm:cxn modelId="{4D420B34-937A-43CB-B005-909830C0A8A8}" type="presParOf" srcId="{092BB228-BCA3-46FF-B871-E129E2271791}" destId="{9A0698B1-1672-4167-8925-DD2087A6B986}" srcOrd="7" destOrd="0" presId="urn:microsoft.com/office/officeart/2005/8/layout/vList2"/>
    <dgm:cxn modelId="{8E063227-94F6-476B-BF08-94A4ED821182}" type="presParOf" srcId="{092BB228-BCA3-46FF-B871-E129E2271791}" destId="{F0876BFD-49FD-4760-B176-079F5922A82A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6590198-8224-47B8-8C7F-4C761AB13E53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2688689-6588-4D73-8DE3-B419F392BFC9}">
      <dgm:prSet/>
      <dgm:spPr/>
      <dgm:t>
        <a:bodyPr/>
        <a:lstStyle/>
        <a:p>
          <a:r>
            <a:rPr lang="en-US"/>
            <a:t>In 1990 the Islamic College of Southern Africa (ICOSA) was established in Gatesville, Cape Town. </a:t>
          </a:r>
        </a:p>
      </dgm:t>
    </dgm:pt>
    <dgm:pt modelId="{11A3EB6D-A0C4-4060-9259-85B31A2CD9D9}" type="parTrans" cxnId="{D1475EAE-2BC0-4B08-A7A7-228CCA7FD941}">
      <dgm:prSet/>
      <dgm:spPr/>
      <dgm:t>
        <a:bodyPr/>
        <a:lstStyle/>
        <a:p>
          <a:endParaRPr lang="en-US"/>
        </a:p>
      </dgm:t>
    </dgm:pt>
    <dgm:pt modelId="{67E83698-B506-45D6-92BE-5F1AF63CD0F1}" type="sibTrans" cxnId="{D1475EAE-2BC0-4B08-A7A7-228CCA7FD941}">
      <dgm:prSet/>
      <dgm:spPr/>
      <dgm:t>
        <a:bodyPr/>
        <a:lstStyle/>
        <a:p>
          <a:endParaRPr lang="en-US"/>
        </a:p>
      </dgm:t>
    </dgm:pt>
    <dgm:pt modelId="{5BD98D02-A1DF-4510-ACE0-241FC83D2D7E}">
      <dgm:prSet/>
      <dgm:spPr/>
      <dgm:t>
        <a:bodyPr/>
        <a:lstStyle/>
        <a:p>
          <a:r>
            <a:rPr lang="en-US"/>
            <a:t>Combine: Traditional and Modern. </a:t>
          </a:r>
        </a:p>
      </dgm:t>
    </dgm:pt>
    <dgm:pt modelId="{2748C6FD-FE9C-4BD5-B783-6C259CE4CE1E}" type="parTrans" cxnId="{24557DBE-F3AA-4B06-BE91-82A53CF874BE}">
      <dgm:prSet/>
      <dgm:spPr/>
      <dgm:t>
        <a:bodyPr/>
        <a:lstStyle/>
        <a:p>
          <a:endParaRPr lang="en-US"/>
        </a:p>
      </dgm:t>
    </dgm:pt>
    <dgm:pt modelId="{AA0D8C0E-3B52-4801-B0CB-45D948FE4217}" type="sibTrans" cxnId="{24557DBE-F3AA-4B06-BE91-82A53CF874BE}">
      <dgm:prSet/>
      <dgm:spPr/>
      <dgm:t>
        <a:bodyPr/>
        <a:lstStyle/>
        <a:p>
          <a:endParaRPr lang="en-US"/>
        </a:p>
      </dgm:t>
    </dgm:pt>
    <dgm:pt modelId="{607BEE42-0469-4363-A143-E673BC293476}" type="pres">
      <dgm:prSet presAssocID="{86590198-8224-47B8-8C7F-4C761AB13E5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77E21CC-61D5-4389-9D17-A1E73FA8A356}" type="pres">
      <dgm:prSet presAssocID="{B2688689-6588-4D73-8DE3-B419F392BFC9}" presName="hierRoot1" presStyleCnt="0"/>
      <dgm:spPr/>
    </dgm:pt>
    <dgm:pt modelId="{2D8FA7FE-C1B2-4911-A57C-1A4C439AA912}" type="pres">
      <dgm:prSet presAssocID="{B2688689-6588-4D73-8DE3-B419F392BFC9}" presName="composite" presStyleCnt="0"/>
      <dgm:spPr/>
    </dgm:pt>
    <dgm:pt modelId="{FCCC5B28-46E4-4D76-BF21-AEEC7BA9C938}" type="pres">
      <dgm:prSet presAssocID="{B2688689-6588-4D73-8DE3-B419F392BFC9}" presName="background" presStyleLbl="node0" presStyleIdx="0" presStyleCnt="2"/>
      <dgm:spPr/>
    </dgm:pt>
    <dgm:pt modelId="{DD2DD5BC-48C2-42B7-92CB-F8574B2AC2BF}" type="pres">
      <dgm:prSet presAssocID="{B2688689-6588-4D73-8DE3-B419F392BFC9}" presName="text" presStyleLbl="fgAcc0" presStyleIdx="0" presStyleCnt="2">
        <dgm:presLayoutVars>
          <dgm:chPref val="3"/>
        </dgm:presLayoutVars>
      </dgm:prSet>
      <dgm:spPr/>
    </dgm:pt>
    <dgm:pt modelId="{0C12C5D0-E101-4A3E-80EA-7530B2B9EB37}" type="pres">
      <dgm:prSet presAssocID="{B2688689-6588-4D73-8DE3-B419F392BFC9}" presName="hierChild2" presStyleCnt="0"/>
      <dgm:spPr/>
    </dgm:pt>
    <dgm:pt modelId="{50CC3E3E-3309-4971-95DF-1F4FDE35B030}" type="pres">
      <dgm:prSet presAssocID="{5BD98D02-A1DF-4510-ACE0-241FC83D2D7E}" presName="hierRoot1" presStyleCnt="0"/>
      <dgm:spPr/>
    </dgm:pt>
    <dgm:pt modelId="{1DFCF128-FFC2-41CB-907F-4FC5D7D29412}" type="pres">
      <dgm:prSet presAssocID="{5BD98D02-A1DF-4510-ACE0-241FC83D2D7E}" presName="composite" presStyleCnt="0"/>
      <dgm:spPr/>
    </dgm:pt>
    <dgm:pt modelId="{6D3E2F82-C5CD-4E51-956E-9EE59BD760FF}" type="pres">
      <dgm:prSet presAssocID="{5BD98D02-A1DF-4510-ACE0-241FC83D2D7E}" presName="background" presStyleLbl="node0" presStyleIdx="1" presStyleCnt="2"/>
      <dgm:spPr/>
    </dgm:pt>
    <dgm:pt modelId="{891F656A-BDF9-495E-8884-FF5EDE5C7217}" type="pres">
      <dgm:prSet presAssocID="{5BD98D02-A1DF-4510-ACE0-241FC83D2D7E}" presName="text" presStyleLbl="fgAcc0" presStyleIdx="1" presStyleCnt="2">
        <dgm:presLayoutVars>
          <dgm:chPref val="3"/>
        </dgm:presLayoutVars>
      </dgm:prSet>
      <dgm:spPr/>
    </dgm:pt>
    <dgm:pt modelId="{6E99C2AF-8A7B-4AA5-AC14-4DB60A632520}" type="pres">
      <dgm:prSet presAssocID="{5BD98D02-A1DF-4510-ACE0-241FC83D2D7E}" presName="hierChild2" presStyleCnt="0"/>
      <dgm:spPr/>
    </dgm:pt>
  </dgm:ptLst>
  <dgm:cxnLst>
    <dgm:cxn modelId="{7B9E7F55-B8EE-43B2-8B34-AB871671A4EA}" type="presOf" srcId="{B2688689-6588-4D73-8DE3-B419F392BFC9}" destId="{DD2DD5BC-48C2-42B7-92CB-F8574B2AC2BF}" srcOrd="0" destOrd="0" presId="urn:microsoft.com/office/officeart/2005/8/layout/hierarchy1"/>
    <dgm:cxn modelId="{D1475EAE-2BC0-4B08-A7A7-228CCA7FD941}" srcId="{86590198-8224-47B8-8C7F-4C761AB13E53}" destId="{B2688689-6588-4D73-8DE3-B419F392BFC9}" srcOrd="0" destOrd="0" parTransId="{11A3EB6D-A0C4-4060-9259-85B31A2CD9D9}" sibTransId="{67E83698-B506-45D6-92BE-5F1AF63CD0F1}"/>
    <dgm:cxn modelId="{EB1D29B0-86B1-4AA7-B542-4CEC6B31B1FE}" type="presOf" srcId="{5BD98D02-A1DF-4510-ACE0-241FC83D2D7E}" destId="{891F656A-BDF9-495E-8884-FF5EDE5C7217}" srcOrd="0" destOrd="0" presId="urn:microsoft.com/office/officeart/2005/8/layout/hierarchy1"/>
    <dgm:cxn modelId="{24557DBE-F3AA-4B06-BE91-82A53CF874BE}" srcId="{86590198-8224-47B8-8C7F-4C761AB13E53}" destId="{5BD98D02-A1DF-4510-ACE0-241FC83D2D7E}" srcOrd="1" destOrd="0" parTransId="{2748C6FD-FE9C-4BD5-B783-6C259CE4CE1E}" sibTransId="{AA0D8C0E-3B52-4801-B0CB-45D948FE4217}"/>
    <dgm:cxn modelId="{E96D37CE-20A5-4923-9864-28CB8D7D67A9}" type="presOf" srcId="{86590198-8224-47B8-8C7F-4C761AB13E53}" destId="{607BEE42-0469-4363-A143-E673BC293476}" srcOrd="0" destOrd="0" presId="urn:microsoft.com/office/officeart/2005/8/layout/hierarchy1"/>
    <dgm:cxn modelId="{B828BB44-1767-4BAF-BBD9-31334682FDE1}" type="presParOf" srcId="{607BEE42-0469-4363-A143-E673BC293476}" destId="{C77E21CC-61D5-4389-9D17-A1E73FA8A356}" srcOrd="0" destOrd="0" presId="urn:microsoft.com/office/officeart/2005/8/layout/hierarchy1"/>
    <dgm:cxn modelId="{458BC7AA-1ED4-4E82-981A-D6F79BDBD1D3}" type="presParOf" srcId="{C77E21CC-61D5-4389-9D17-A1E73FA8A356}" destId="{2D8FA7FE-C1B2-4911-A57C-1A4C439AA912}" srcOrd="0" destOrd="0" presId="urn:microsoft.com/office/officeart/2005/8/layout/hierarchy1"/>
    <dgm:cxn modelId="{552EBEE0-38E8-44AF-ABB8-AE60F2C30D30}" type="presParOf" srcId="{2D8FA7FE-C1B2-4911-A57C-1A4C439AA912}" destId="{FCCC5B28-46E4-4D76-BF21-AEEC7BA9C938}" srcOrd="0" destOrd="0" presId="urn:microsoft.com/office/officeart/2005/8/layout/hierarchy1"/>
    <dgm:cxn modelId="{490C6C34-D625-4A0A-A164-432756322AE6}" type="presParOf" srcId="{2D8FA7FE-C1B2-4911-A57C-1A4C439AA912}" destId="{DD2DD5BC-48C2-42B7-92CB-F8574B2AC2BF}" srcOrd="1" destOrd="0" presId="urn:microsoft.com/office/officeart/2005/8/layout/hierarchy1"/>
    <dgm:cxn modelId="{2CDF2879-B8EB-40BD-950E-00B53E7CCE1A}" type="presParOf" srcId="{C77E21CC-61D5-4389-9D17-A1E73FA8A356}" destId="{0C12C5D0-E101-4A3E-80EA-7530B2B9EB37}" srcOrd="1" destOrd="0" presId="urn:microsoft.com/office/officeart/2005/8/layout/hierarchy1"/>
    <dgm:cxn modelId="{418CA7C5-B5D8-4919-911E-44919A369C54}" type="presParOf" srcId="{607BEE42-0469-4363-A143-E673BC293476}" destId="{50CC3E3E-3309-4971-95DF-1F4FDE35B030}" srcOrd="1" destOrd="0" presId="urn:microsoft.com/office/officeart/2005/8/layout/hierarchy1"/>
    <dgm:cxn modelId="{451A1EBE-C9BB-4D8E-A628-2D219F4757EE}" type="presParOf" srcId="{50CC3E3E-3309-4971-95DF-1F4FDE35B030}" destId="{1DFCF128-FFC2-41CB-907F-4FC5D7D29412}" srcOrd="0" destOrd="0" presId="urn:microsoft.com/office/officeart/2005/8/layout/hierarchy1"/>
    <dgm:cxn modelId="{F340200B-4063-4404-91C4-7D7E537B5959}" type="presParOf" srcId="{1DFCF128-FFC2-41CB-907F-4FC5D7D29412}" destId="{6D3E2F82-C5CD-4E51-956E-9EE59BD760FF}" srcOrd="0" destOrd="0" presId="urn:microsoft.com/office/officeart/2005/8/layout/hierarchy1"/>
    <dgm:cxn modelId="{56D8D55E-76B4-4C3D-9E40-9721CF6BE5FD}" type="presParOf" srcId="{1DFCF128-FFC2-41CB-907F-4FC5D7D29412}" destId="{891F656A-BDF9-495E-8884-FF5EDE5C7217}" srcOrd="1" destOrd="0" presId="urn:microsoft.com/office/officeart/2005/8/layout/hierarchy1"/>
    <dgm:cxn modelId="{A6C6B29E-BDE2-4CE6-BA11-FFE8FAD8B120}" type="presParOf" srcId="{50CC3E3E-3309-4971-95DF-1F4FDE35B030}" destId="{6E99C2AF-8A7B-4AA5-AC14-4DB60A63252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04ED21D-B07B-474A-8D0F-DDD528879F16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5BCF094A-8EBB-4F06-AA4E-5C8AA2BE0099}">
      <dgm:prSet/>
      <dgm:spPr/>
      <dgm:t>
        <a:bodyPr/>
        <a:lstStyle/>
        <a:p>
          <a:r>
            <a:rPr lang="en-US" dirty="0"/>
            <a:t>All three institutions: foundations of Islam</a:t>
          </a:r>
        </a:p>
      </dgm:t>
    </dgm:pt>
    <dgm:pt modelId="{41A1A70F-1396-4ED1-A18C-9FC2DE6D0441}" type="parTrans" cxnId="{684CBAB6-8CD1-45EA-BDFF-37862C2D8F0D}">
      <dgm:prSet/>
      <dgm:spPr/>
      <dgm:t>
        <a:bodyPr/>
        <a:lstStyle/>
        <a:p>
          <a:endParaRPr lang="en-US"/>
        </a:p>
      </dgm:t>
    </dgm:pt>
    <dgm:pt modelId="{0FBB3DC5-9CCA-4E89-A459-DDF5EAF38518}" type="sibTrans" cxnId="{684CBAB6-8CD1-45EA-BDFF-37862C2D8F0D}">
      <dgm:prSet/>
      <dgm:spPr/>
      <dgm:t>
        <a:bodyPr/>
        <a:lstStyle/>
        <a:p>
          <a:endParaRPr lang="en-US"/>
        </a:p>
      </dgm:t>
    </dgm:pt>
    <dgm:pt modelId="{9DB246B3-D47C-4BFF-9D03-903461A5A0E7}">
      <dgm:prSet/>
      <dgm:spPr/>
      <dgm:t>
        <a:bodyPr/>
        <a:lstStyle/>
        <a:p>
          <a:r>
            <a:rPr lang="en-US"/>
            <a:t>The Strand Islamic seminary: Stronger in Arabic. No research paper</a:t>
          </a:r>
        </a:p>
      </dgm:t>
    </dgm:pt>
    <dgm:pt modelId="{F7C067BA-5F73-42BB-834C-7E742AEEB0BE}" type="parTrans" cxnId="{8AC213FE-EEF4-4444-88B8-02E491BC053B}">
      <dgm:prSet/>
      <dgm:spPr/>
      <dgm:t>
        <a:bodyPr/>
        <a:lstStyle/>
        <a:p>
          <a:endParaRPr lang="en-US"/>
        </a:p>
      </dgm:t>
    </dgm:pt>
    <dgm:pt modelId="{2F837BA3-ABB0-4ACD-99DB-AD9279424645}" type="sibTrans" cxnId="{8AC213FE-EEF4-4444-88B8-02E491BC053B}">
      <dgm:prSet/>
      <dgm:spPr/>
      <dgm:t>
        <a:bodyPr/>
        <a:lstStyle/>
        <a:p>
          <a:endParaRPr lang="en-US"/>
        </a:p>
      </dgm:t>
    </dgm:pt>
    <dgm:pt modelId="{82262824-B5E1-4B99-A529-555E3BF64EA4}">
      <dgm:prSet/>
      <dgm:spPr/>
      <dgm:t>
        <a:bodyPr/>
        <a:lstStyle/>
        <a:p>
          <a:r>
            <a:rPr lang="en-US" dirty="0" err="1"/>
            <a:t>Madina</a:t>
          </a:r>
          <a:r>
            <a:rPr lang="en-US" dirty="0"/>
            <a:t> Institute is Sufi orientated. Modern setting. </a:t>
          </a:r>
        </a:p>
      </dgm:t>
    </dgm:pt>
    <dgm:pt modelId="{28CFA5FA-9D6F-4402-92C5-B72B014DA0AE}" type="parTrans" cxnId="{9887C335-77CB-49BC-A19A-D8D83522CF42}">
      <dgm:prSet/>
      <dgm:spPr/>
      <dgm:t>
        <a:bodyPr/>
        <a:lstStyle/>
        <a:p>
          <a:endParaRPr lang="en-US"/>
        </a:p>
      </dgm:t>
    </dgm:pt>
    <dgm:pt modelId="{8A89F717-DA68-483A-A77F-BDC08A44E24E}" type="sibTrans" cxnId="{9887C335-77CB-49BC-A19A-D8D83522CF42}">
      <dgm:prSet/>
      <dgm:spPr/>
      <dgm:t>
        <a:bodyPr/>
        <a:lstStyle/>
        <a:p>
          <a:endParaRPr lang="en-US"/>
        </a:p>
      </dgm:t>
    </dgm:pt>
    <dgm:pt modelId="{7B42D9CE-2EBC-4450-A4C0-DCC0A3FE7D72}">
      <dgm:prSet/>
      <dgm:spPr/>
      <dgm:t>
        <a:bodyPr/>
        <a:lstStyle/>
        <a:p>
          <a:r>
            <a:rPr lang="en-US"/>
            <a:t>All three institutions emerged in democracy in South Africa: preservation of faith and Islamic Difference: Open-minded approach to Islam</a:t>
          </a:r>
        </a:p>
      </dgm:t>
    </dgm:pt>
    <dgm:pt modelId="{8C911C4A-0393-4FCC-939C-605DDA380CC6}" type="parTrans" cxnId="{F063BEF7-E22F-4F3A-B3B6-DC6E84FB221B}">
      <dgm:prSet/>
      <dgm:spPr/>
      <dgm:t>
        <a:bodyPr/>
        <a:lstStyle/>
        <a:p>
          <a:endParaRPr lang="en-US"/>
        </a:p>
      </dgm:t>
    </dgm:pt>
    <dgm:pt modelId="{07A153FA-648E-4FF1-B7D0-780C1DCB8A6F}" type="sibTrans" cxnId="{F063BEF7-E22F-4F3A-B3B6-DC6E84FB221B}">
      <dgm:prSet/>
      <dgm:spPr/>
      <dgm:t>
        <a:bodyPr/>
        <a:lstStyle/>
        <a:p>
          <a:endParaRPr lang="en-US"/>
        </a:p>
      </dgm:t>
    </dgm:pt>
    <dgm:pt modelId="{1C39802A-3313-4FD0-B149-B1DF53566FC6}">
      <dgm:prSet/>
      <dgm:spPr/>
      <dgm:t>
        <a:bodyPr/>
        <a:lstStyle/>
        <a:p>
          <a:r>
            <a:rPr lang="en-US" dirty="0"/>
            <a:t>Embrace diversity </a:t>
          </a:r>
        </a:p>
      </dgm:t>
    </dgm:pt>
    <dgm:pt modelId="{098D9A7F-B478-4387-A1C7-E9FEA2BCC08A}" type="parTrans" cxnId="{54B5AAB6-61FA-44AD-8504-F4F07A594E5C}">
      <dgm:prSet/>
      <dgm:spPr/>
      <dgm:t>
        <a:bodyPr/>
        <a:lstStyle/>
        <a:p>
          <a:endParaRPr lang="en-US"/>
        </a:p>
      </dgm:t>
    </dgm:pt>
    <dgm:pt modelId="{A3B19556-AC1A-473B-A4F3-5850E3160BAC}" type="sibTrans" cxnId="{54B5AAB6-61FA-44AD-8504-F4F07A594E5C}">
      <dgm:prSet/>
      <dgm:spPr/>
      <dgm:t>
        <a:bodyPr/>
        <a:lstStyle/>
        <a:p>
          <a:endParaRPr lang="en-US"/>
        </a:p>
      </dgm:t>
    </dgm:pt>
    <dgm:pt modelId="{E6D6BFF7-60E0-45D9-806C-9C1A10555814}">
      <dgm:prSet/>
      <dgm:spPr/>
      <dgm:t>
        <a:bodyPr/>
        <a:lstStyle/>
        <a:p>
          <a:r>
            <a:rPr lang="en-US"/>
            <a:t>Respond to modern challenges </a:t>
          </a:r>
        </a:p>
      </dgm:t>
    </dgm:pt>
    <dgm:pt modelId="{D8E4B919-2255-4FC7-8FDA-75AC81A43773}" type="parTrans" cxnId="{3CB311B4-BDAF-4465-86F1-5728A3D7AAFA}">
      <dgm:prSet/>
      <dgm:spPr/>
      <dgm:t>
        <a:bodyPr/>
        <a:lstStyle/>
        <a:p>
          <a:endParaRPr lang="en-US"/>
        </a:p>
      </dgm:t>
    </dgm:pt>
    <dgm:pt modelId="{65B92F35-A15F-4DE5-AA08-4FBC1E714643}" type="sibTrans" cxnId="{3CB311B4-BDAF-4465-86F1-5728A3D7AAFA}">
      <dgm:prSet/>
      <dgm:spPr/>
      <dgm:t>
        <a:bodyPr/>
        <a:lstStyle/>
        <a:p>
          <a:endParaRPr lang="en-US"/>
        </a:p>
      </dgm:t>
    </dgm:pt>
    <dgm:pt modelId="{C6565EA6-6FF0-4A87-AF60-09DF0680ACA8}" type="pres">
      <dgm:prSet presAssocID="{C04ED21D-B07B-474A-8D0F-DDD528879F16}" presName="diagram" presStyleCnt="0">
        <dgm:presLayoutVars>
          <dgm:dir/>
          <dgm:resizeHandles val="exact"/>
        </dgm:presLayoutVars>
      </dgm:prSet>
      <dgm:spPr/>
    </dgm:pt>
    <dgm:pt modelId="{A7B56BC9-AAC7-4A86-ABE0-640BAF07376A}" type="pres">
      <dgm:prSet presAssocID="{5BCF094A-8EBB-4F06-AA4E-5C8AA2BE0099}" presName="node" presStyleLbl="node1" presStyleIdx="0" presStyleCnt="6">
        <dgm:presLayoutVars>
          <dgm:bulletEnabled val="1"/>
        </dgm:presLayoutVars>
      </dgm:prSet>
      <dgm:spPr/>
    </dgm:pt>
    <dgm:pt modelId="{29ADB4ED-F375-43D1-A1AA-65BCFA98B043}" type="pres">
      <dgm:prSet presAssocID="{0FBB3DC5-9CCA-4E89-A459-DDF5EAF38518}" presName="sibTrans" presStyleCnt="0"/>
      <dgm:spPr/>
    </dgm:pt>
    <dgm:pt modelId="{AAC91548-326A-456A-9B67-9878CC314ED8}" type="pres">
      <dgm:prSet presAssocID="{9DB246B3-D47C-4BFF-9D03-903461A5A0E7}" presName="node" presStyleLbl="node1" presStyleIdx="1" presStyleCnt="6">
        <dgm:presLayoutVars>
          <dgm:bulletEnabled val="1"/>
        </dgm:presLayoutVars>
      </dgm:prSet>
      <dgm:spPr/>
    </dgm:pt>
    <dgm:pt modelId="{4AF54635-055E-4E20-9534-A67CA0CFED47}" type="pres">
      <dgm:prSet presAssocID="{2F837BA3-ABB0-4ACD-99DB-AD9279424645}" presName="sibTrans" presStyleCnt="0"/>
      <dgm:spPr/>
    </dgm:pt>
    <dgm:pt modelId="{7E2CE536-B9D6-4048-B999-8428C1F5578E}" type="pres">
      <dgm:prSet presAssocID="{82262824-B5E1-4B99-A529-555E3BF64EA4}" presName="node" presStyleLbl="node1" presStyleIdx="2" presStyleCnt="6">
        <dgm:presLayoutVars>
          <dgm:bulletEnabled val="1"/>
        </dgm:presLayoutVars>
      </dgm:prSet>
      <dgm:spPr/>
    </dgm:pt>
    <dgm:pt modelId="{37FFFBF5-B916-40DB-96DE-CD4EA44D03C2}" type="pres">
      <dgm:prSet presAssocID="{8A89F717-DA68-483A-A77F-BDC08A44E24E}" presName="sibTrans" presStyleCnt="0"/>
      <dgm:spPr/>
    </dgm:pt>
    <dgm:pt modelId="{B4340CE2-0030-4E43-B49A-794A513BF2FA}" type="pres">
      <dgm:prSet presAssocID="{7B42D9CE-2EBC-4450-A4C0-DCC0A3FE7D72}" presName="node" presStyleLbl="node1" presStyleIdx="3" presStyleCnt="6">
        <dgm:presLayoutVars>
          <dgm:bulletEnabled val="1"/>
        </dgm:presLayoutVars>
      </dgm:prSet>
      <dgm:spPr/>
    </dgm:pt>
    <dgm:pt modelId="{8FA6529F-E7F5-4C73-8D20-DF70B2C65614}" type="pres">
      <dgm:prSet presAssocID="{07A153FA-648E-4FF1-B7D0-780C1DCB8A6F}" presName="sibTrans" presStyleCnt="0"/>
      <dgm:spPr/>
    </dgm:pt>
    <dgm:pt modelId="{36C8F230-2D00-458F-A890-71C233FB7E90}" type="pres">
      <dgm:prSet presAssocID="{1C39802A-3313-4FD0-B149-B1DF53566FC6}" presName="node" presStyleLbl="node1" presStyleIdx="4" presStyleCnt="6">
        <dgm:presLayoutVars>
          <dgm:bulletEnabled val="1"/>
        </dgm:presLayoutVars>
      </dgm:prSet>
      <dgm:spPr/>
    </dgm:pt>
    <dgm:pt modelId="{A15CDD1E-FBD4-4775-92DD-01A6074936FF}" type="pres">
      <dgm:prSet presAssocID="{A3B19556-AC1A-473B-A4F3-5850E3160BAC}" presName="sibTrans" presStyleCnt="0"/>
      <dgm:spPr/>
    </dgm:pt>
    <dgm:pt modelId="{E97DF4D8-F8E3-4805-809B-7DB6BFE9B13E}" type="pres">
      <dgm:prSet presAssocID="{E6D6BFF7-60E0-45D9-806C-9C1A10555814}" presName="node" presStyleLbl="node1" presStyleIdx="5" presStyleCnt="6">
        <dgm:presLayoutVars>
          <dgm:bulletEnabled val="1"/>
        </dgm:presLayoutVars>
      </dgm:prSet>
      <dgm:spPr/>
    </dgm:pt>
  </dgm:ptLst>
  <dgm:cxnLst>
    <dgm:cxn modelId="{D945F328-2CC6-4425-AF00-8ECD69A0B117}" type="presOf" srcId="{5BCF094A-8EBB-4F06-AA4E-5C8AA2BE0099}" destId="{A7B56BC9-AAC7-4A86-ABE0-640BAF07376A}" srcOrd="0" destOrd="0" presId="urn:microsoft.com/office/officeart/2005/8/layout/default"/>
    <dgm:cxn modelId="{9887C335-77CB-49BC-A19A-D8D83522CF42}" srcId="{C04ED21D-B07B-474A-8D0F-DDD528879F16}" destId="{82262824-B5E1-4B99-A529-555E3BF64EA4}" srcOrd="2" destOrd="0" parTransId="{28CFA5FA-9D6F-4402-92C5-B72B014DA0AE}" sibTransId="{8A89F717-DA68-483A-A77F-BDC08A44E24E}"/>
    <dgm:cxn modelId="{2E761D39-6C9E-43FB-A76C-F3C465D78C72}" type="presOf" srcId="{9DB246B3-D47C-4BFF-9D03-903461A5A0E7}" destId="{AAC91548-326A-456A-9B67-9878CC314ED8}" srcOrd="0" destOrd="0" presId="urn:microsoft.com/office/officeart/2005/8/layout/default"/>
    <dgm:cxn modelId="{C221233A-B848-4097-B07E-C7023A860748}" type="presOf" srcId="{82262824-B5E1-4B99-A529-555E3BF64EA4}" destId="{7E2CE536-B9D6-4048-B999-8428C1F5578E}" srcOrd="0" destOrd="0" presId="urn:microsoft.com/office/officeart/2005/8/layout/default"/>
    <dgm:cxn modelId="{40ACAB5D-9619-46B2-A3D7-E69F5A759389}" type="presOf" srcId="{E6D6BFF7-60E0-45D9-806C-9C1A10555814}" destId="{E97DF4D8-F8E3-4805-809B-7DB6BFE9B13E}" srcOrd="0" destOrd="0" presId="urn:microsoft.com/office/officeart/2005/8/layout/default"/>
    <dgm:cxn modelId="{CC735363-43CE-4D95-9D57-859866196B3A}" type="presOf" srcId="{7B42D9CE-2EBC-4450-A4C0-DCC0A3FE7D72}" destId="{B4340CE2-0030-4E43-B49A-794A513BF2FA}" srcOrd="0" destOrd="0" presId="urn:microsoft.com/office/officeart/2005/8/layout/default"/>
    <dgm:cxn modelId="{3CB311B4-BDAF-4465-86F1-5728A3D7AAFA}" srcId="{C04ED21D-B07B-474A-8D0F-DDD528879F16}" destId="{E6D6BFF7-60E0-45D9-806C-9C1A10555814}" srcOrd="5" destOrd="0" parTransId="{D8E4B919-2255-4FC7-8FDA-75AC81A43773}" sibTransId="{65B92F35-A15F-4DE5-AA08-4FBC1E714643}"/>
    <dgm:cxn modelId="{54B5AAB6-61FA-44AD-8504-F4F07A594E5C}" srcId="{C04ED21D-B07B-474A-8D0F-DDD528879F16}" destId="{1C39802A-3313-4FD0-B149-B1DF53566FC6}" srcOrd="4" destOrd="0" parTransId="{098D9A7F-B478-4387-A1C7-E9FEA2BCC08A}" sibTransId="{A3B19556-AC1A-473B-A4F3-5850E3160BAC}"/>
    <dgm:cxn modelId="{684CBAB6-8CD1-45EA-BDFF-37862C2D8F0D}" srcId="{C04ED21D-B07B-474A-8D0F-DDD528879F16}" destId="{5BCF094A-8EBB-4F06-AA4E-5C8AA2BE0099}" srcOrd="0" destOrd="0" parTransId="{41A1A70F-1396-4ED1-A18C-9FC2DE6D0441}" sibTransId="{0FBB3DC5-9CCA-4E89-A459-DDF5EAF38518}"/>
    <dgm:cxn modelId="{DD18F9D1-58B0-4E3B-8C29-ECFF01CEE2B7}" type="presOf" srcId="{C04ED21D-B07B-474A-8D0F-DDD528879F16}" destId="{C6565EA6-6FF0-4A87-AF60-09DF0680ACA8}" srcOrd="0" destOrd="0" presId="urn:microsoft.com/office/officeart/2005/8/layout/default"/>
    <dgm:cxn modelId="{E049F3E3-7A99-4135-BDE2-9AAA5648A41D}" type="presOf" srcId="{1C39802A-3313-4FD0-B149-B1DF53566FC6}" destId="{36C8F230-2D00-458F-A890-71C233FB7E90}" srcOrd="0" destOrd="0" presId="urn:microsoft.com/office/officeart/2005/8/layout/default"/>
    <dgm:cxn modelId="{F063BEF7-E22F-4F3A-B3B6-DC6E84FB221B}" srcId="{C04ED21D-B07B-474A-8D0F-DDD528879F16}" destId="{7B42D9CE-2EBC-4450-A4C0-DCC0A3FE7D72}" srcOrd="3" destOrd="0" parTransId="{8C911C4A-0393-4FCC-939C-605DDA380CC6}" sibTransId="{07A153FA-648E-4FF1-B7D0-780C1DCB8A6F}"/>
    <dgm:cxn modelId="{8AC213FE-EEF4-4444-88B8-02E491BC053B}" srcId="{C04ED21D-B07B-474A-8D0F-DDD528879F16}" destId="{9DB246B3-D47C-4BFF-9D03-903461A5A0E7}" srcOrd="1" destOrd="0" parTransId="{F7C067BA-5F73-42BB-834C-7E742AEEB0BE}" sibTransId="{2F837BA3-ABB0-4ACD-99DB-AD9279424645}"/>
    <dgm:cxn modelId="{A26C2469-9D13-45E1-BE12-463A29369534}" type="presParOf" srcId="{C6565EA6-6FF0-4A87-AF60-09DF0680ACA8}" destId="{A7B56BC9-AAC7-4A86-ABE0-640BAF07376A}" srcOrd="0" destOrd="0" presId="urn:microsoft.com/office/officeart/2005/8/layout/default"/>
    <dgm:cxn modelId="{3CD68F1F-6A47-41AE-96AC-7A510A93694D}" type="presParOf" srcId="{C6565EA6-6FF0-4A87-AF60-09DF0680ACA8}" destId="{29ADB4ED-F375-43D1-A1AA-65BCFA98B043}" srcOrd="1" destOrd="0" presId="urn:microsoft.com/office/officeart/2005/8/layout/default"/>
    <dgm:cxn modelId="{889BD9ED-C316-4EB3-A5D4-BB1B5F490AB0}" type="presParOf" srcId="{C6565EA6-6FF0-4A87-AF60-09DF0680ACA8}" destId="{AAC91548-326A-456A-9B67-9878CC314ED8}" srcOrd="2" destOrd="0" presId="urn:microsoft.com/office/officeart/2005/8/layout/default"/>
    <dgm:cxn modelId="{724AF663-D8A4-4524-930A-3A39A3E2C4FE}" type="presParOf" srcId="{C6565EA6-6FF0-4A87-AF60-09DF0680ACA8}" destId="{4AF54635-055E-4E20-9534-A67CA0CFED47}" srcOrd="3" destOrd="0" presId="urn:microsoft.com/office/officeart/2005/8/layout/default"/>
    <dgm:cxn modelId="{3CB4ACCB-5BE8-4975-8E61-C1F671A27C0D}" type="presParOf" srcId="{C6565EA6-6FF0-4A87-AF60-09DF0680ACA8}" destId="{7E2CE536-B9D6-4048-B999-8428C1F5578E}" srcOrd="4" destOrd="0" presId="urn:microsoft.com/office/officeart/2005/8/layout/default"/>
    <dgm:cxn modelId="{BE4DC638-69DC-4985-8802-3F078699D2E4}" type="presParOf" srcId="{C6565EA6-6FF0-4A87-AF60-09DF0680ACA8}" destId="{37FFFBF5-B916-40DB-96DE-CD4EA44D03C2}" srcOrd="5" destOrd="0" presId="urn:microsoft.com/office/officeart/2005/8/layout/default"/>
    <dgm:cxn modelId="{2EE1196C-2086-4DA0-A935-830CF5525153}" type="presParOf" srcId="{C6565EA6-6FF0-4A87-AF60-09DF0680ACA8}" destId="{B4340CE2-0030-4E43-B49A-794A513BF2FA}" srcOrd="6" destOrd="0" presId="urn:microsoft.com/office/officeart/2005/8/layout/default"/>
    <dgm:cxn modelId="{F32D629D-D91B-4054-988D-E0E38C3B9B86}" type="presParOf" srcId="{C6565EA6-6FF0-4A87-AF60-09DF0680ACA8}" destId="{8FA6529F-E7F5-4C73-8D20-DF70B2C65614}" srcOrd="7" destOrd="0" presId="urn:microsoft.com/office/officeart/2005/8/layout/default"/>
    <dgm:cxn modelId="{CD8ADC26-DD2D-4F39-8D01-A7450BC521E0}" type="presParOf" srcId="{C6565EA6-6FF0-4A87-AF60-09DF0680ACA8}" destId="{36C8F230-2D00-458F-A890-71C233FB7E90}" srcOrd="8" destOrd="0" presId="urn:microsoft.com/office/officeart/2005/8/layout/default"/>
    <dgm:cxn modelId="{A8DA0B4B-20BE-4AE3-9634-52B0E23B816B}" type="presParOf" srcId="{C6565EA6-6FF0-4A87-AF60-09DF0680ACA8}" destId="{A15CDD1E-FBD4-4775-92DD-01A6074936FF}" srcOrd="9" destOrd="0" presId="urn:microsoft.com/office/officeart/2005/8/layout/default"/>
    <dgm:cxn modelId="{FBBCE309-5092-46AD-98FE-47698514733A}" type="presParOf" srcId="{C6565EA6-6FF0-4A87-AF60-09DF0680ACA8}" destId="{E97DF4D8-F8E3-4805-809B-7DB6BFE9B13E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F7C47F-6905-4E41-8685-16D723DF8E6A}">
      <dsp:nvSpPr>
        <dsp:cNvPr id="0" name=""/>
        <dsp:cNvSpPr/>
      </dsp:nvSpPr>
      <dsp:spPr>
        <a:xfrm>
          <a:off x="0" y="1702138"/>
          <a:ext cx="10895369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680619-58D0-4D39-801E-BE7EE071FDB5}">
      <dsp:nvSpPr>
        <dsp:cNvPr id="0" name=""/>
        <dsp:cNvSpPr/>
      </dsp:nvSpPr>
      <dsp:spPr>
        <a:xfrm>
          <a:off x="262755" y="1055325"/>
          <a:ext cx="3834233" cy="40851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360" tIns="86360" rIns="86360" bIns="8636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700" kern="1200"/>
            <a:t>1658</a:t>
          </a:r>
        </a:p>
      </dsp:txBody>
      <dsp:txXfrm>
        <a:off x="262755" y="1055325"/>
        <a:ext cx="3834233" cy="408513"/>
      </dsp:txXfrm>
    </dsp:sp>
    <dsp:sp modelId="{F0ECDC40-FFAA-41D7-8294-24A1714D22B9}">
      <dsp:nvSpPr>
        <dsp:cNvPr id="0" name=""/>
        <dsp:cNvSpPr/>
      </dsp:nvSpPr>
      <dsp:spPr>
        <a:xfrm>
          <a:off x="262755" y="206448"/>
          <a:ext cx="3834233" cy="848877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Muslims arrived on the southern tip of Africa in 1658 from the Indonesian archipelago. </a:t>
          </a:r>
        </a:p>
      </dsp:txBody>
      <dsp:txXfrm>
        <a:off x="262755" y="206448"/>
        <a:ext cx="3834233" cy="848877"/>
      </dsp:txXfrm>
    </dsp:sp>
    <dsp:sp modelId="{81CF57DF-25BF-47A6-ACF0-C91DB80E7A64}">
      <dsp:nvSpPr>
        <dsp:cNvPr id="0" name=""/>
        <dsp:cNvSpPr/>
      </dsp:nvSpPr>
      <dsp:spPr>
        <a:xfrm>
          <a:off x="2179872" y="1463839"/>
          <a:ext cx="0" cy="238299"/>
        </a:xfrm>
        <a:prstGeom prst="line">
          <a:avLst/>
        </a:prstGeom>
        <a:noFill/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295521-12C5-4522-B3FB-91E3174E0F24}">
      <dsp:nvSpPr>
        <dsp:cNvPr id="0" name=""/>
        <dsp:cNvSpPr/>
      </dsp:nvSpPr>
      <dsp:spPr>
        <a:xfrm>
          <a:off x="2441297" y="1940437"/>
          <a:ext cx="3834233" cy="408513"/>
        </a:xfrm>
        <a:prstGeom prst="rect">
          <a:avLst/>
        </a:prstGeom>
        <a:solidFill>
          <a:schemeClr val="accent2">
            <a:hueOff val="451605"/>
            <a:satOff val="-2211"/>
            <a:lumOff val="1242"/>
            <a:alphaOff val="0"/>
          </a:schemeClr>
        </a:solidFill>
        <a:ln w="19050" cap="rnd" cmpd="sng" algn="ctr">
          <a:solidFill>
            <a:schemeClr val="accent2">
              <a:hueOff val="451605"/>
              <a:satOff val="-2211"/>
              <a:lumOff val="124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360" tIns="86360" rIns="86360" bIns="8636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700" kern="1200"/>
            <a:t>1807</a:t>
          </a:r>
        </a:p>
      </dsp:txBody>
      <dsp:txXfrm>
        <a:off x="2441297" y="1940437"/>
        <a:ext cx="3834233" cy="408513"/>
      </dsp:txXfrm>
    </dsp:sp>
    <dsp:sp modelId="{5D45679E-8E71-4F32-B776-786E2162C497}">
      <dsp:nvSpPr>
        <dsp:cNvPr id="0" name=""/>
        <dsp:cNvSpPr/>
      </dsp:nvSpPr>
      <dsp:spPr>
        <a:xfrm>
          <a:off x="2441297" y="2348951"/>
          <a:ext cx="3834233" cy="848877"/>
        </a:xfrm>
        <a:prstGeom prst="rect">
          <a:avLst/>
        </a:prstGeom>
        <a:solidFill>
          <a:schemeClr val="accent2">
            <a:tint val="40000"/>
            <a:alpha val="90000"/>
            <a:hueOff val="543256"/>
            <a:satOff val="-1571"/>
            <a:lumOff val="-33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543256"/>
              <a:satOff val="-1571"/>
              <a:lumOff val="-3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Abdullah Kadi Abdus Salaam (d. 1807), known as Tuan Guru. First Islamic school (madrasa) </a:t>
          </a:r>
        </a:p>
      </dsp:txBody>
      <dsp:txXfrm>
        <a:off x="2441297" y="2348951"/>
        <a:ext cx="3834233" cy="848877"/>
      </dsp:txXfrm>
    </dsp:sp>
    <dsp:sp modelId="{960986F6-A28A-4B03-8EE4-33EEFF0966F8}">
      <dsp:nvSpPr>
        <dsp:cNvPr id="0" name=""/>
        <dsp:cNvSpPr/>
      </dsp:nvSpPr>
      <dsp:spPr>
        <a:xfrm>
          <a:off x="4358414" y="1702138"/>
          <a:ext cx="0" cy="238299"/>
        </a:xfrm>
        <a:prstGeom prst="line">
          <a:avLst/>
        </a:prstGeom>
        <a:noFill/>
        <a:ln w="9525" cap="rnd" cmpd="sng" algn="ctr">
          <a:solidFill>
            <a:schemeClr val="accent2">
              <a:hueOff val="451605"/>
              <a:satOff val="-2211"/>
              <a:lumOff val="124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BBEF77-826D-437A-BFA7-C11F9EEA1B9C}">
      <dsp:nvSpPr>
        <dsp:cNvPr id="0" name=""/>
        <dsp:cNvSpPr/>
      </dsp:nvSpPr>
      <dsp:spPr>
        <a:xfrm rot="2700000">
          <a:off x="2153392" y="1675659"/>
          <a:ext cx="52958" cy="5295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E2E8C6-DD56-4EE0-968B-D86A2C4A41F2}">
      <dsp:nvSpPr>
        <dsp:cNvPr id="0" name=""/>
        <dsp:cNvSpPr/>
      </dsp:nvSpPr>
      <dsp:spPr>
        <a:xfrm rot="2700000">
          <a:off x="4331934" y="1675659"/>
          <a:ext cx="52958" cy="52958"/>
        </a:xfrm>
        <a:prstGeom prst="rect">
          <a:avLst/>
        </a:prstGeom>
        <a:solidFill>
          <a:schemeClr val="accent2">
            <a:hueOff val="451605"/>
            <a:satOff val="-2211"/>
            <a:lumOff val="1242"/>
            <a:alphaOff val="0"/>
          </a:schemeClr>
        </a:solidFill>
        <a:ln w="63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2EF3B8-703D-481F-8FB6-08AA9721CA1A}">
      <dsp:nvSpPr>
        <dsp:cNvPr id="0" name=""/>
        <dsp:cNvSpPr/>
      </dsp:nvSpPr>
      <dsp:spPr>
        <a:xfrm>
          <a:off x="4619839" y="1055325"/>
          <a:ext cx="3834233" cy="408513"/>
        </a:xfrm>
        <a:prstGeom prst="rect">
          <a:avLst/>
        </a:prstGeom>
        <a:solidFill>
          <a:schemeClr val="accent2">
            <a:hueOff val="903209"/>
            <a:satOff val="-4421"/>
            <a:lumOff val="2483"/>
            <a:alphaOff val="0"/>
          </a:schemeClr>
        </a:solidFill>
        <a:ln w="19050" cap="rnd" cmpd="sng" algn="ctr">
          <a:solidFill>
            <a:schemeClr val="accent2">
              <a:hueOff val="903209"/>
              <a:satOff val="-4421"/>
              <a:lumOff val="248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360" tIns="86360" rIns="86360" bIns="8636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700" kern="1200"/>
            <a:t>1860</a:t>
          </a:r>
        </a:p>
      </dsp:txBody>
      <dsp:txXfrm>
        <a:off x="4619839" y="1055325"/>
        <a:ext cx="3834233" cy="408513"/>
      </dsp:txXfrm>
    </dsp:sp>
    <dsp:sp modelId="{95752D42-FF39-4AEB-8349-2780D536CEF7}">
      <dsp:nvSpPr>
        <dsp:cNvPr id="0" name=""/>
        <dsp:cNvSpPr/>
      </dsp:nvSpPr>
      <dsp:spPr>
        <a:xfrm>
          <a:off x="4619839" y="659"/>
          <a:ext cx="3834233" cy="1054666"/>
        </a:xfrm>
        <a:prstGeom prst="rect">
          <a:avLst/>
        </a:prstGeom>
        <a:solidFill>
          <a:schemeClr val="accent2">
            <a:tint val="40000"/>
            <a:alpha val="90000"/>
            <a:hueOff val="1086513"/>
            <a:satOff val="-3142"/>
            <a:lumOff val="-67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1086513"/>
              <a:satOff val="-3142"/>
              <a:lumOff val="-6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In 1860 Shaykh Abu Bakr Effendi (d. 1880)  a Turkish scholar who had come to the Cape. School of Higher Islamic Education. </a:t>
          </a:r>
        </a:p>
      </dsp:txBody>
      <dsp:txXfrm>
        <a:off x="4619839" y="659"/>
        <a:ext cx="3834233" cy="1054666"/>
      </dsp:txXfrm>
    </dsp:sp>
    <dsp:sp modelId="{76583AB8-6B93-47FC-A56D-8C8DF8B24CD3}">
      <dsp:nvSpPr>
        <dsp:cNvPr id="0" name=""/>
        <dsp:cNvSpPr/>
      </dsp:nvSpPr>
      <dsp:spPr>
        <a:xfrm>
          <a:off x="6536955" y="1463839"/>
          <a:ext cx="0" cy="238299"/>
        </a:xfrm>
        <a:prstGeom prst="line">
          <a:avLst/>
        </a:prstGeom>
        <a:noFill/>
        <a:ln w="9525" cap="rnd" cmpd="sng" algn="ctr">
          <a:solidFill>
            <a:schemeClr val="accent2">
              <a:hueOff val="903209"/>
              <a:satOff val="-4421"/>
              <a:lumOff val="248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56E294-6803-4A16-A0BF-9789DDC371C5}">
      <dsp:nvSpPr>
        <dsp:cNvPr id="0" name=""/>
        <dsp:cNvSpPr/>
      </dsp:nvSpPr>
      <dsp:spPr>
        <a:xfrm>
          <a:off x="6798381" y="1940437"/>
          <a:ext cx="3834233" cy="408513"/>
        </a:xfrm>
        <a:prstGeom prst="rect">
          <a:avLst/>
        </a:prstGeom>
        <a:solidFill>
          <a:schemeClr val="accent2">
            <a:hueOff val="1354814"/>
            <a:satOff val="-6632"/>
            <a:lumOff val="3725"/>
            <a:alphaOff val="0"/>
          </a:schemeClr>
        </a:solidFill>
        <a:ln w="19050" cap="rnd" cmpd="sng" algn="ctr">
          <a:solidFill>
            <a:schemeClr val="accent2">
              <a:hueOff val="1354814"/>
              <a:satOff val="-6632"/>
              <a:lumOff val="372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360" tIns="86360" rIns="86360" bIns="8636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700" kern="1200"/>
            <a:t>1955</a:t>
          </a:r>
        </a:p>
      </dsp:txBody>
      <dsp:txXfrm>
        <a:off x="6798381" y="1940437"/>
        <a:ext cx="3834233" cy="408513"/>
      </dsp:txXfrm>
    </dsp:sp>
    <dsp:sp modelId="{E8647D52-0994-4953-8CA0-2D82DE6673DC}">
      <dsp:nvSpPr>
        <dsp:cNvPr id="0" name=""/>
        <dsp:cNvSpPr/>
      </dsp:nvSpPr>
      <dsp:spPr>
        <a:xfrm>
          <a:off x="6798381" y="2348951"/>
          <a:ext cx="3834233" cy="655950"/>
        </a:xfrm>
        <a:prstGeom prst="rect">
          <a:avLst/>
        </a:prstGeom>
        <a:solidFill>
          <a:schemeClr val="accent2">
            <a:tint val="40000"/>
            <a:alpha val="90000"/>
            <a:hueOff val="1629769"/>
            <a:satOff val="-4713"/>
            <a:lumOff val="-10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1629769"/>
              <a:satOff val="-4713"/>
              <a:lumOff val="-10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Since 1955 departments of Arabic and Islamic studies South Africa.</a:t>
          </a:r>
        </a:p>
      </dsp:txBody>
      <dsp:txXfrm>
        <a:off x="6798381" y="2348951"/>
        <a:ext cx="3834233" cy="655950"/>
      </dsp:txXfrm>
    </dsp:sp>
    <dsp:sp modelId="{12F8F992-40C3-463E-9B5E-07291C3DCF1E}">
      <dsp:nvSpPr>
        <dsp:cNvPr id="0" name=""/>
        <dsp:cNvSpPr/>
      </dsp:nvSpPr>
      <dsp:spPr>
        <a:xfrm>
          <a:off x="8715497" y="1702138"/>
          <a:ext cx="0" cy="238299"/>
        </a:xfrm>
        <a:prstGeom prst="line">
          <a:avLst/>
        </a:prstGeom>
        <a:noFill/>
        <a:ln w="9525" cap="rnd" cmpd="sng" algn="ctr">
          <a:solidFill>
            <a:schemeClr val="accent2">
              <a:hueOff val="1354814"/>
              <a:satOff val="-6632"/>
              <a:lumOff val="372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3ADA28-5EB6-4CFC-A508-999B27270282}">
      <dsp:nvSpPr>
        <dsp:cNvPr id="0" name=""/>
        <dsp:cNvSpPr/>
      </dsp:nvSpPr>
      <dsp:spPr>
        <a:xfrm rot="2700000">
          <a:off x="6510476" y="1675659"/>
          <a:ext cx="52958" cy="52958"/>
        </a:xfrm>
        <a:prstGeom prst="rect">
          <a:avLst/>
        </a:prstGeom>
        <a:solidFill>
          <a:schemeClr val="accent2">
            <a:hueOff val="903209"/>
            <a:satOff val="-4421"/>
            <a:lumOff val="2483"/>
            <a:alphaOff val="0"/>
          </a:schemeClr>
        </a:solidFill>
        <a:ln w="63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D5B2F7-9076-4239-B631-4A69C10AEE78}">
      <dsp:nvSpPr>
        <dsp:cNvPr id="0" name=""/>
        <dsp:cNvSpPr/>
      </dsp:nvSpPr>
      <dsp:spPr>
        <a:xfrm rot="2700000">
          <a:off x="8689018" y="1675659"/>
          <a:ext cx="52958" cy="52958"/>
        </a:xfrm>
        <a:prstGeom prst="rect">
          <a:avLst/>
        </a:prstGeom>
        <a:solidFill>
          <a:schemeClr val="accent2">
            <a:hueOff val="1354814"/>
            <a:satOff val="-6632"/>
            <a:lumOff val="3725"/>
            <a:alphaOff val="0"/>
          </a:schemeClr>
        </a:solidFill>
        <a:ln w="63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F53502-F960-44D2-B2BA-F7803F4E30DF}">
      <dsp:nvSpPr>
        <dsp:cNvPr id="0" name=""/>
        <dsp:cNvSpPr/>
      </dsp:nvSpPr>
      <dsp:spPr>
        <a:xfrm>
          <a:off x="0" y="15620"/>
          <a:ext cx="6496050" cy="857463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In 1971: Newcastle seminary, Kwazulu Natal. </a:t>
          </a:r>
        </a:p>
      </dsp:txBody>
      <dsp:txXfrm>
        <a:off x="41858" y="57478"/>
        <a:ext cx="6412334" cy="773747"/>
      </dsp:txXfrm>
    </dsp:sp>
    <dsp:sp modelId="{EE45A353-0388-4822-8FE5-3B4D3B429E07}">
      <dsp:nvSpPr>
        <dsp:cNvPr id="0" name=""/>
        <dsp:cNvSpPr/>
      </dsp:nvSpPr>
      <dsp:spPr>
        <a:xfrm>
          <a:off x="0" y="936444"/>
          <a:ext cx="6496050" cy="857463"/>
        </a:xfrm>
        <a:prstGeom prst="roundRect">
          <a:avLst/>
        </a:prstGeom>
        <a:gradFill rotWithShape="0">
          <a:gsLst>
            <a:gs pos="0">
              <a:schemeClr val="accent2">
                <a:hueOff val="338703"/>
                <a:satOff val="-1658"/>
                <a:lumOff val="931"/>
                <a:alphaOff val="0"/>
                <a:tint val="98000"/>
                <a:lumMod val="114000"/>
              </a:schemeClr>
            </a:gs>
            <a:gs pos="100000">
              <a:schemeClr val="accent2">
                <a:hueOff val="338703"/>
                <a:satOff val="-1658"/>
                <a:lumOff val="931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Darsi Nizami  </a:t>
          </a:r>
        </a:p>
      </dsp:txBody>
      <dsp:txXfrm>
        <a:off x="41858" y="978302"/>
        <a:ext cx="6412334" cy="773747"/>
      </dsp:txXfrm>
    </dsp:sp>
    <dsp:sp modelId="{62520AE0-9072-43E2-A528-DF199850E6A8}">
      <dsp:nvSpPr>
        <dsp:cNvPr id="0" name=""/>
        <dsp:cNvSpPr/>
      </dsp:nvSpPr>
      <dsp:spPr>
        <a:xfrm>
          <a:off x="0" y="1857268"/>
          <a:ext cx="6496050" cy="857463"/>
        </a:xfrm>
        <a:prstGeom prst="roundRect">
          <a:avLst/>
        </a:prstGeom>
        <a:gradFill rotWithShape="0">
          <a:gsLst>
            <a:gs pos="0">
              <a:schemeClr val="accent2">
                <a:hueOff val="677407"/>
                <a:satOff val="-3316"/>
                <a:lumOff val="1862"/>
                <a:alphaOff val="0"/>
                <a:tint val="98000"/>
                <a:lumMod val="114000"/>
              </a:schemeClr>
            </a:gs>
            <a:gs pos="100000">
              <a:schemeClr val="accent2">
                <a:hueOff val="677407"/>
                <a:satOff val="-3316"/>
                <a:lumOff val="1862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Aim: preserve the Islamic faith</a:t>
          </a:r>
        </a:p>
      </dsp:txBody>
      <dsp:txXfrm>
        <a:off x="41858" y="1899126"/>
        <a:ext cx="6412334" cy="773747"/>
      </dsp:txXfrm>
    </dsp:sp>
    <dsp:sp modelId="{FFF356D5-20CA-4B44-8D05-1B14FA421DD4}">
      <dsp:nvSpPr>
        <dsp:cNvPr id="0" name=""/>
        <dsp:cNvSpPr/>
      </dsp:nvSpPr>
      <dsp:spPr>
        <a:xfrm>
          <a:off x="0" y="2778091"/>
          <a:ext cx="6496050" cy="857463"/>
        </a:xfrm>
        <a:prstGeom prst="roundRect">
          <a:avLst/>
        </a:prstGeom>
        <a:gradFill rotWithShape="0">
          <a:gsLst>
            <a:gs pos="0">
              <a:schemeClr val="accent2">
                <a:hueOff val="1016110"/>
                <a:satOff val="-4974"/>
                <a:lumOff val="2794"/>
                <a:alphaOff val="0"/>
                <a:tint val="98000"/>
                <a:lumMod val="114000"/>
              </a:schemeClr>
            </a:gs>
            <a:gs pos="100000">
              <a:schemeClr val="accent2">
                <a:hueOff val="1016110"/>
                <a:satOff val="-4974"/>
                <a:lumOff val="2794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Subjects:  Qur’an, Prophetic Traditions (Hadith), and the Hanafi legal school. </a:t>
          </a:r>
        </a:p>
      </dsp:txBody>
      <dsp:txXfrm>
        <a:off x="41858" y="2819949"/>
        <a:ext cx="6412334" cy="773747"/>
      </dsp:txXfrm>
    </dsp:sp>
    <dsp:sp modelId="{F0876BFD-49FD-4760-B176-079F5922A82A}">
      <dsp:nvSpPr>
        <dsp:cNvPr id="0" name=""/>
        <dsp:cNvSpPr/>
      </dsp:nvSpPr>
      <dsp:spPr>
        <a:xfrm>
          <a:off x="0" y="3698915"/>
          <a:ext cx="6496050" cy="857463"/>
        </a:xfrm>
        <a:prstGeom prst="roundRect">
          <a:avLst/>
        </a:prstGeom>
        <a:gradFill rotWithShape="0">
          <a:gsLst>
            <a:gs pos="0">
              <a:schemeClr val="accent2">
                <a:hueOff val="1354814"/>
                <a:satOff val="-6632"/>
                <a:lumOff val="3725"/>
                <a:alphaOff val="0"/>
                <a:tint val="98000"/>
                <a:lumMod val="114000"/>
              </a:schemeClr>
            </a:gs>
            <a:gs pos="100000">
              <a:schemeClr val="accent2">
                <a:hueOff val="1354814"/>
                <a:satOff val="-6632"/>
                <a:lumOff val="3725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Method: Memorization and transmission. Not critical thinking. </a:t>
          </a:r>
        </a:p>
      </dsp:txBody>
      <dsp:txXfrm>
        <a:off x="41858" y="3740773"/>
        <a:ext cx="6412334" cy="77374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CC5B28-46E4-4D76-BF21-AEEC7BA9C938}">
      <dsp:nvSpPr>
        <dsp:cNvPr id="0" name=""/>
        <dsp:cNvSpPr/>
      </dsp:nvSpPr>
      <dsp:spPr>
        <a:xfrm>
          <a:off x="85120" y="162"/>
          <a:ext cx="4596484" cy="29187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2DD5BC-48C2-42B7-92CB-F8574B2AC2BF}">
      <dsp:nvSpPr>
        <dsp:cNvPr id="0" name=""/>
        <dsp:cNvSpPr/>
      </dsp:nvSpPr>
      <dsp:spPr>
        <a:xfrm>
          <a:off x="595840" y="485346"/>
          <a:ext cx="4596484" cy="29187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In 1990 the Islamic College of Southern Africa (ICOSA) was established in Gatesville, Cape Town. </a:t>
          </a:r>
        </a:p>
      </dsp:txBody>
      <dsp:txXfrm>
        <a:off x="681328" y="570834"/>
        <a:ext cx="4425508" cy="2747791"/>
      </dsp:txXfrm>
    </dsp:sp>
    <dsp:sp modelId="{6D3E2F82-C5CD-4E51-956E-9EE59BD760FF}">
      <dsp:nvSpPr>
        <dsp:cNvPr id="0" name=""/>
        <dsp:cNvSpPr/>
      </dsp:nvSpPr>
      <dsp:spPr>
        <a:xfrm>
          <a:off x="5703045" y="162"/>
          <a:ext cx="4596484" cy="29187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1F656A-BDF9-495E-8884-FF5EDE5C7217}">
      <dsp:nvSpPr>
        <dsp:cNvPr id="0" name=""/>
        <dsp:cNvSpPr/>
      </dsp:nvSpPr>
      <dsp:spPr>
        <a:xfrm>
          <a:off x="6213765" y="485346"/>
          <a:ext cx="4596484" cy="29187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Combine: Traditional and Modern. </a:t>
          </a:r>
        </a:p>
      </dsp:txBody>
      <dsp:txXfrm>
        <a:off x="6299253" y="570834"/>
        <a:ext cx="4425508" cy="274779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B56BC9-AAC7-4A86-ABE0-640BAF07376A}">
      <dsp:nvSpPr>
        <dsp:cNvPr id="0" name=""/>
        <dsp:cNvSpPr/>
      </dsp:nvSpPr>
      <dsp:spPr>
        <a:xfrm>
          <a:off x="0" y="117957"/>
          <a:ext cx="2938860" cy="176331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All three institutions: foundations of Islam</a:t>
          </a:r>
        </a:p>
      </dsp:txBody>
      <dsp:txXfrm>
        <a:off x="0" y="117957"/>
        <a:ext cx="2938860" cy="1763316"/>
      </dsp:txXfrm>
    </dsp:sp>
    <dsp:sp modelId="{AAC91548-326A-456A-9B67-9878CC314ED8}">
      <dsp:nvSpPr>
        <dsp:cNvPr id="0" name=""/>
        <dsp:cNvSpPr/>
      </dsp:nvSpPr>
      <dsp:spPr>
        <a:xfrm>
          <a:off x="3232745" y="117957"/>
          <a:ext cx="2938860" cy="176331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The Strand Islamic seminary: Stronger in Arabic. No research paper</a:t>
          </a:r>
        </a:p>
      </dsp:txBody>
      <dsp:txXfrm>
        <a:off x="3232745" y="117957"/>
        <a:ext cx="2938860" cy="1763316"/>
      </dsp:txXfrm>
    </dsp:sp>
    <dsp:sp modelId="{7E2CE536-B9D6-4048-B999-8428C1F5578E}">
      <dsp:nvSpPr>
        <dsp:cNvPr id="0" name=""/>
        <dsp:cNvSpPr/>
      </dsp:nvSpPr>
      <dsp:spPr>
        <a:xfrm>
          <a:off x="6465492" y="117957"/>
          <a:ext cx="2938860" cy="176331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/>
            <a:t>Madina</a:t>
          </a:r>
          <a:r>
            <a:rPr lang="en-US" sz="1700" kern="1200" dirty="0"/>
            <a:t> Institute is Sufi orientated. Modern setting. </a:t>
          </a:r>
        </a:p>
      </dsp:txBody>
      <dsp:txXfrm>
        <a:off x="6465492" y="117957"/>
        <a:ext cx="2938860" cy="1763316"/>
      </dsp:txXfrm>
    </dsp:sp>
    <dsp:sp modelId="{B4340CE2-0030-4E43-B49A-794A513BF2FA}">
      <dsp:nvSpPr>
        <dsp:cNvPr id="0" name=""/>
        <dsp:cNvSpPr/>
      </dsp:nvSpPr>
      <dsp:spPr>
        <a:xfrm>
          <a:off x="0" y="2175159"/>
          <a:ext cx="2938860" cy="176331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All three institutions emerged in democracy in South Africa: preservation of faith and Islamic Difference: Open-minded approach to Islam</a:t>
          </a:r>
        </a:p>
      </dsp:txBody>
      <dsp:txXfrm>
        <a:off x="0" y="2175159"/>
        <a:ext cx="2938860" cy="1763316"/>
      </dsp:txXfrm>
    </dsp:sp>
    <dsp:sp modelId="{36C8F230-2D00-458F-A890-71C233FB7E90}">
      <dsp:nvSpPr>
        <dsp:cNvPr id="0" name=""/>
        <dsp:cNvSpPr/>
      </dsp:nvSpPr>
      <dsp:spPr>
        <a:xfrm>
          <a:off x="3232746" y="2175160"/>
          <a:ext cx="2938860" cy="176331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Embrace diversity </a:t>
          </a:r>
        </a:p>
      </dsp:txBody>
      <dsp:txXfrm>
        <a:off x="3232746" y="2175160"/>
        <a:ext cx="2938860" cy="1763316"/>
      </dsp:txXfrm>
    </dsp:sp>
    <dsp:sp modelId="{E97DF4D8-F8E3-4805-809B-7DB6BFE9B13E}">
      <dsp:nvSpPr>
        <dsp:cNvPr id="0" name=""/>
        <dsp:cNvSpPr/>
      </dsp:nvSpPr>
      <dsp:spPr>
        <a:xfrm>
          <a:off x="6465492" y="2175160"/>
          <a:ext cx="2938860" cy="176331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Respond to modern challenges </a:t>
          </a:r>
        </a:p>
      </dsp:txBody>
      <dsp:txXfrm>
        <a:off x="6465492" y="2175160"/>
        <a:ext cx="2938860" cy="17633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7/3/layout/HorizontalLabelsTimeline">
  <dgm:title val="Horizontal Labels Timeline"/>
  <dgm:desc val="Use to show a list of events in chronological order. The rectangular shape contains the description while the date is shown immediately below. It can display a large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/>
    </dgm:constrLst>
    <dgm:layoutNode name="divider" styleLbl="fgAcc1">
      <dgm:alg type="sp"/>
      <dgm:shape xmlns:r="http://schemas.openxmlformats.org/officeDocument/2006/relationships" type="line" r:blip="" zOrderOff="-1">
        <dgm:adjLst/>
      </dgm:shap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hoose name="constrBasedOnChildrenCount">
        <dgm:if name="constrForTwoChildren" axis="ch" ptType="node" func="cnt" op="lte" val="2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0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if>
        <dgm:else name="constrForRest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-0.5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else>
      </dgm:choose>
      <dgm:forEach name="nodesForEach" axis="ch" ptType="node">
        <dgm:layoutNode name="composite">
          <dgm:alg type="composite"/>
          <dgm:shape xmlns:r="http://schemas.openxmlformats.org/officeDocument/2006/relationships" r:blip="">
            <dgm:adjLst/>
          </dgm:shape>
          <dgm:choose name="CaseForPlacingNodesAboveAndBelowDivider">
            <dgm:if name="CaseForPlacingNodeAboveDivider" axis="self" ptType="node" func="posOdd" op="equ" val="1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31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b" for="ch" forName="L2TextContainerWrapper" refType="h" fact="0.31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43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.5"/>
              </dgm:constrLst>
            </dgm:if>
            <dgm:else name="CaseForPlacingNodeBelowDivider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57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t" for="ch" forName="L2TextContainerWrapper" refType="h" fact="0.69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5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"/>
              </dgm:constrLst>
            </dgm:else>
          </dgm:choose>
          <dgm:layoutNode name="L1TextContainer" styleLbl="alignNode1">
            <dgm:varLst>
              <dgm:chMax val="1"/>
              <dgm:chPref val="1"/>
              <dgm:bulletEnabled val="1"/>
            </dgm:varLst>
            <dgm:alg type="tx">
              <dgm:param type="txAnchorVert" val="mid"/>
              <dgm:param type="parTxLTRAlign" val="ctr"/>
              <dgm:param type="parTxRTLAlign" val="ctr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tMarg" refType="primFontSz" fact="0.4"/>
              <dgm:constr type="bMarg" refType="primFontSz" fact="0.4"/>
              <dgm:constr type="lMarg" refType="primFontSz" fact="0.4"/>
              <dgm:constr type="rMarg" refType="primFontSz" fact="0.4"/>
            </dgm:constrLst>
            <dgm:ruleLst>
              <dgm:rule type="primFontSz" val="14" fact="NaN" max="NaN"/>
            </dgm:ruleLst>
          </dgm:layoutNode>
          <dgm:layoutNode name="L2TextContainerWrapper">
            <dgm:varLst>
              <dgm:bulletEnabled val="1"/>
            </dgm:varLst>
            <dgm:alg type="composite"/>
            <dgm:choose name="L2TextContainerConstr">
              <dgm:if name="CaseForPlacingL2TextContaineAboveDivider" axis="self" ptType="node" func="posOdd" op="equ" val="1">
                <dgm:constrLst>
                  <dgm:constr type="h" for="ch" forName="L2TextContainer" refType="h" fact="0.39"/>
                  <dgm:constr type="b" for="ch" forName="L2TextContainer" refType="h"/>
                  <dgm:constr type="h" for="ch" forName="FlexibleEmptyPlaceHolder" refType="h" fact="0.61"/>
                </dgm:constrLst>
              </dgm:if>
              <dgm:else name="CaseForPlacingL2TextContaineBelowDivider">
                <dgm:constrLst>
                  <dgm:constr type="h" for="ch" forName="L2TextContainer" refType="h" fact="0.39"/>
                  <dgm:constr type="h" for="ch" forName="FlexibleEmptyPlaceHolder" refType="h" fact="0.61"/>
                  <dgm:constr type="b" for="ch" forName="FlexibleEmptyPlaceHolder" refType="h"/>
                </dgm:constrLst>
              </dgm:else>
            </dgm:choose>
            <dgm:layoutNode name="L2TextContainer" styleLbl="bgAccFollowNode1" moveWith="L1TextContainer">
              <dgm:choose name="L2TextContainerAlgo">
                <dgm:if name="L2TextContainerAlgoLTR" func="var" arg="dir" op="equ" val="norm">
                  <dgm:alg type="tx">
                    <dgm:param type="txAnchorVert" val="mid"/>
                    <dgm:param type="parTxRTLAlign" val="l"/>
                    <dgm:param type="parTxLTRAlign" val="l"/>
                    <dgm:param type="txAnchorVertCh" val="mid"/>
                    <dgm:param type="shpTxRTLAlignCh" val="l"/>
                    <dgm:param type="shpTxLTRAlignCh" val="l"/>
                  </dgm:alg>
                </dgm:if>
                <dgm:else name="L2TextContainerAlgoRTL">
                  <dgm:alg type="tx">
                    <dgm:param type="txAnchorVert" val="mid"/>
                    <dgm:param type="parTxRTLAlign" val="r"/>
                    <dgm:param type="parTxLTRAlign" val="r"/>
                    <dgm:param type="txAnchorVertCh" val="mid"/>
                    <dgm:param type="shpTxRTLAlignCh" val="r"/>
                    <dgm:param type="shpTxLTRAlignCh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 fact="0.75"/>
                <dgm:constr type="bMarg" refType="primFontSz" fact="0.75"/>
                <dgm:constr type="lMarg" refType="primFontSz" fact="0.75"/>
                <dgm:constr type="rMarg" refType="primFontSz" fact="0.75"/>
              </dgm:constrLst>
              <dgm:ruleLst>
                <dgm:rule type="h" val="INF" fact="NaN" max="NaN"/>
                <dgm:rule type="primFontSz" val="12" fact="NaN" max="NaN"/>
                <dgm:rule type="secFontSz" val="10" fact="NaN" max="NaN"/>
              </dgm:ruleLst>
            </dgm:layoutNode>
            <dgm:layoutNode name="FlexibleEmptyPlaceHolder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</dgm:layoutNode>
          </dgm:layoutNode>
          <dgm:layoutNode name="ConnectLine" styleLbl="sibTrans1D1" moveWith="L1TextContainer">
            <dgm:alg type="sp"/>
            <dgm:shape xmlns:r="http://schemas.openxmlformats.org/officeDocument/2006/relationships" type="line" r:blip="">
              <dgm:adjLst/>
            </dgm:shape>
            <dgm:presOf/>
            <dgm:constrLst/>
          </dgm:layoutNode>
          <dgm:layoutNode name="ConnectorPoint" styleLbl="node1" moveWith="L1TextContainer">
            <dgm:alg type="sp"/>
            <dgm:shape xmlns:r="http://schemas.openxmlformats.org/officeDocument/2006/relationships" rot="45" type="rect" r:blip="" zOrderOff="10">
              <dgm:adjLst/>
              <dgm:extLst>
                <a:ext uri="{B698B0E9-8C71-41B9-8309-B3DCBF30829C}">
                  <dgm1612:spPr xmlns:dgm1612="http://schemas.microsoft.com/office/drawing/2016/12/diagram">
                    <a:ln w="6350"/>
                  </dgm1612:spPr>
                </a:ext>
              </dgm:extLst>
            </dgm:shape>
            <dgm:presOf/>
            <dgm:constrLst/>
          </dgm:layoutNode>
          <dgm:layoutNode name="EmptyPlaceHolder">
            <dgm:alg type="sp"/>
            <dgm:shape xmlns:r="http://schemas.openxmlformats.org/officeDocument/2006/relationships" r:blip="">
              <dgm:adjLst/>
            </dgm:shape>
            <dgm:presOf/>
            <dgm:constrLst/>
          </dgm:layoutNode>
        </dgm:layoutNode>
        <dgm:forEach name="Name28" axis="followSib" ptType="sibTrans" cnt="1">
          <dgm:layoutNode name="spaceBetweenRectangle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86D23-2D5E-44B3-93F7-B17F83B3C139}" type="datetimeFigureOut">
              <a:rPr lang="en-ZA" smtClean="0"/>
              <a:t>2020/05/27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AD497-8398-47F0-8CE4-D1D125D9A235}" type="slidenum">
              <a:rPr lang="en-ZA" smtClean="0"/>
              <a:t>‹Nr.›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18012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86D23-2D5E-44B3-93F7-B17F83B3C139}" type="datetimeFigureOut">
              <a:rPr lang="en-ZA" smtClean="0"/>
              <a:t>2020/05/27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AD497-8398-47F0-8CE4-D1D125D9A235}" type="slidenum">
              <a:rPr lang="en-ZA" smtClean="0"/>
              <a:t>‹Nr.›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29845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86D23-2D5E-44B3-93F7-B17F83B3C139}" type="datetimeFigureOut">
              <a:rPr lang="en-ZA" smtClean="0"/>
              <a:t>2020/05/27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AD497-8398-47F0-8CE4-D1D125D9A235}" type="slidenum">
              <a:rPr lang="en-ZA" smtClean="0"/>
              <a:t>‹Nr.›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391523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86D23-2D5E-44B3-93F7-B17F83B3C139}" type="datetimeFigureOut">
              <a:rPr lang="en-ZA" smtClean="0"/>
              <a:t>2020/05/27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AD497-8398-47F0-8CE4-D1D125D9A235}" type="slidenum">
              <a:rPr lang="en-ZA" smtClean="0"/>
              <a:t>‹Nr.›</a:t>
            </a:fld>
            <a:endParaRPr lang="en-ZA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59997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86D23-2D5E-44B3-93F7-B17F83B3C139}" type="datetimeFigureOut">
              <a:rPr lang="en-ZA" smtClean="0"/>
              <a:t>2020/05/27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AD497-8398-47F0-8CE4-D1D125D9A235}" type="slidenum">
              <a:rPr lang="en-ZA" smtClean="0"/>
              <a:t>‹Nr.›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003613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86D23-2D5E-44B3-93F7-B17F83B3C139}" type="datetimeFigureOut">
              <a:rPr lang="en-ZA" smtClean="0"/>
              <a:t>2020/05/27</a:t>
            </a:fld>
            <a:endParaRPr lang="en-Z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AD497-8398-47F0-8CE4-D1D125D9A235}" type="slidenum">
              <a:rPr lang="en-ZA" smtClean="0"/>
              <a:t>‹Nr.›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603094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86D23-2D5E-44B3-93F7-B17F83B3C139}" type="datetimeFigureOut">
              <a:rPr lang="en-ZA" smtClean="0"/>
              <a:t>2020/05/27</a:t>
            </a:fld>
            <a:endParaRPr lang="en-Z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AD497-8398-47F0-8CE4-D1D125D9A235}" type="slidenum">
              <a:rPr lang="en-ZA" smtClean="0"/>
              <a:t>‹Nr.›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969482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86D23-2D5E-44B3-93F7-B17F83B3C139}" type="datetimeFigureOut">
              <a:rPr lang="en-ZA" smtClean="0"/>
              <a:t>2020/05/27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AD497-8398-47F0-8CE4-D1D125D9A235}" type="slidenum">
              <a:rPr lang="en-ZA" smtClean="0"/>
              <a:t>‹Nr.›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079725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86D23-2D5E-44B3-93F7-B17F83B3C139}" type="datetimeFigureOut">
              <a:rPr lang="en-ZA" smtClean="0"/>
              <a:t>2020/05/27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AD497-8398-47F0-8CE4-D1D125D9A235}" type="slidenum">
              <a:rPr lang="en-ZA" smtClean="0"/>
              <a:t>‹Nr.›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02016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86D23-2D5E-44B3-93F7-B17F83B3C139}" type="datetimeFigureOut">
              <a:rPr lang="en-ZA" smtClean="0"/>
              <a:t>2020/05/27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AD497-8398-47F0-8CE4-D1D125D9A235}" type="slidenum">
              <a:rPr lang="en-ZA" smtClean="0"/>
              <a:t>‹Nr.›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53881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86D23-2D5E-44B3-93F7-B17F83B3C139}" type="datetimeFigureOut">
              <a:rPr lang="en-ZA" smtClean="0"/>
              <a:t>2020/05/27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AD497-8398-47F0-8CE4-D1D125D9A235}" type="slidenum">
              <a:rPr lang="en-ZA" smtClean="0"/>
              <a:t>‹Nr.›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37293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86D23-2D5E-44B3-93F7-B17F83B3C139}" type="datetimeFigureOut">
              <a:rPr lang="en-ZA" smtClean="0"/>
              <a:t>2020/05/27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AD497-8398-47F0-8CE4-D1D125D9A235}" type="slidenum">
              <a:rPr lang="en-ZA" smtClean="0"/>
              <a:t>‹Nr.›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25160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86D23-2D5E-44B3-93F7-B17F83B3C139}" type="datetimeFigureOut">
              <a:rPr lang="en-ZA" smtClean="0"/>
              <a:t>2020/05/27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AD497-8398-47F0-8CE4-D1D125D9A235}" type="slidenum">
              <a:rPr lang="en-ZA" smtClean="0"/>
              <a:t>‹Nr.›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34411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86D23-2D5E-44B3-93F7-B17F83B3C139}" type="datetimeFigureOut">
              <a:rPr lang="en-ZA" smtClean="0"/>
              <a:t>2020/05/27</a:t>
            </a:fld>
            <a:endParaRPr lang="en-ZA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AD497-8398-47F0-8CE4-D1D125D9A235}" type="slidenum">
              <a:rPr lang="en-ZA" smtClean="0"/>
              <a:t>‹Nr.›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48256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86D23-2D5E-44B3-93F7-B17F83B3C139}" type="datetimeFigureOut">
              <a:rPr lang="en-ZA" smtClean="0"/>
              <a:t>2020/05/27</a:t>
            </a:fld>
            <a:endParaRPr lang="en-ZA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AD497-8398-47F0-8CE4-D1D125D9A235}" type="slidenum">
              <a:rPr lang="en-ZA" smtClean="0"/>
              <a:t>‹Nr.›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32882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86D23-2D5E-44B3-93F7-B17F83B3C139}" type="datetimeFigureOut">
              <a:rPr lang="en-ZA" smtClean="0"/>
              <a:t>2020/05/27</a:t>
            </a:fld>
            <a:endParaRPr lang="en-ZA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AD497-8398-47F0-8CE4-D1D125D9A235}" type="slidenum">
              <a:rPr lang="en-ZA" smtClean="0"/>
              <a:t>‹Nr.›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88510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86D23-2D5E-44B3-93F7-B17F83B3C139}" type="datetimeFigureOut">
              <a:rPr lang="en-ZA" smtClean="0"/>
              <a:t>2020/05/27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AD497-8398-47F0-8CE4-D1D125D9A235}" type="slidenum">
              <a:rPr lang="en-ZA" smtClean="0"/>
              <a:t>‹Nr.›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34666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2C86D23-2D5E-44B3-93F7-B17F83B3C139}" type="datetimeFigureOut">
              <a:rPr lang="en-ZA" smtClean="0"/>
              <a:t>2020/05/27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AD497-8398-47F0-8CE4-D1D125D9A235}" type="slidenum">
              <a:rPr lang="en-ZA" smtClean="0"/>
              <a:t>‹Nr.›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65995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7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6.jpe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10" Type="http://schemas.openxmlformats.org/officeDocument/2006/relationships/image" Target="../media/image7.png"/><Relationship Id="rId4" Type="http://schemas.openxmlformats.org/officeDocument/2006/relationships/image" Target="../media/image1.jpeg"/><Relationship Id="rId9" Type="http://schemas.microsoft.com/office/2007/relationships/diagramDrawing" Target="../diagrams/drawing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audio" Target="../media/media2.m4a"/><Relationship Id="rId7" Type="http://schemas.openxmlformats.org/officeDocument/2006/relationships/diagramQuickStyle" Target="../diagrams/quickStyle1.xml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.xml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diagramColors" Target="../diagrams/colors2.xml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11" Type="http://schemas.openxmlformats.org/officeDocument/2006/relationships/diagramQuickStyle" Target="../diagrams/quickStyle2.xml"/><Relationship Id="rId5" Type="http://schemas.openxmlformats.org/officeDocument/2006/relationships/image" Target="../media/image2.png"/><Relationship Id="rId10" Type="http://schemas.openxmlformats.org/officeDocument/2006/relationships/diagramLayout" Target="../diagrams/layout2.xml"/><Relationship Id="rId4" Type="http://schemas.openxmlformats.org/officeDocument/2006/relationships/image" Target="../media/image1.jpeg"/><Relationship Id="rId9" Type="http://schemas.openxmlformats.org/officeDocument/2006/relationships/diagramData" Target="../diagrams/data2.xml"/><Relationship Id="rId1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7.png"/><Relationship Id="rId5" Type="http://schemas.openxmlformats.org/officeDocument/2006/relationships/image" Target="../media/image12.jpe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B602D-65C8-4801-B730-A354760CD1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700" y="915702"/>
            <a:ext cx="6255561" cy="330884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ZA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Continuity and Change: Islamic Education in South Africa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59DBC4-5D55-4FFC-A967-9DBA602AF4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05319" y="5628084"/>
            <a:ext cx="6440691" cy="1464378"/>
          </a:xfrm>
        </p:spPr>
        <p:txBody>
          <a:bodyPr>
            <a:normAutofit/>
          </a:bodyPr>
          <a:lstStyle/>
          <a:p>
            <a:r>
              <a:rPr lang="en-ZA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Professor Yasien Mohamed </a:t>
            </a:r>
            <a:br>
              <a:rPr lang="en-Z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ZA" dirty="0">
                <a:latin typeface="Times New Roman" panose="02020603050405020304" pitchFamily="18" charset="0"/>
                <a:cs typeface="Times New Roman" panose="02020603050405020304" pitchFamily="18" charset="0"/>
              </a:rPr>
              <a:t>(university of the western cape)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34F236B-D54E-41E6-A824-745ADB4653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5" r="23335"/>
          <a:stretch/>
        </p:blipFill>
        <p:spPr bwMode="auto">
          <a:xfrm>
            <a:off x="9269802" y="2801815"/>
            <a:ext cx="2564847" cy="3795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8" name="Rectangle 70">
            <a:extLst>
              <a:ext uri="{FF2B5EF4-FFF2-40B4-BE49-F238E27FC236}">
                <a16:creationId xmlns:a16="http://schemas.microsoft.com/office/drawing/2014/main" id="{DEC9835E-03D3-4D0F-9408-14C8B62C0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EA5DDEB-BB1A-4601-972B-AE119C77DD7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21083" y="3598215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D2BC21-0F81-4075-81D5-44B2E53BDBE9}"/>
              </a:ext>
            </a:extLst>
          </p:cNvPr>
          <p:cNvSpPr txBox="1"/>
          <p:nvPr/>
        </p:nvSpPr>
        <p:spPr>
          <a:xfrm>
            <a:off x="7652785" y="4207815"/>
            <a:ext cx="1247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/>
              <a:t>Sound 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151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074"/>
    </mc:Choice>
    <mc:Fallback xmlns="">
      <p:transition spd="slow" advTm="69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410" objId="6"/>
        <p14:stopEvt time="69074" objId="6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6D8B7-90EE-4E50-BE3D-C5FE42318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r>
              <a:rPr lang="en-US" b="1" dirty="0"/>
              <a:t> </a:t>
            </a:r>
            <a:endParaRPr lang="en-ZA" dirty="0"/>
          </a:p>
        </p:txBody>
      </p:sp>
      <p:graphicFrame>
        <p:nvGraphicFramePr>
          <p:cNvPr id="75" name="Content Placeholder 2">
            <a:extLst>
              <a:ext uri="{FF2B5EF4-FFF2-40B4-BE49-F238E27FC236}">
                <a16:creationId xmlns:a16="http://schemas.microsoft.com/office/drawing/2014/main" id="{410C1C50-0A91-4D01-8C73-B4D8CB8602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8276442"/>
              </p:ext>
            </p:extLst>
          </p:nvPr>
        </p:nvGraphicFramePr>
        <p:xfrm>
          <a:off x="646111" y="2140085"/>
          <a:ext cx="9404352" cy="40564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2112D80-51B6-4208-9C60-57A90F9D45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73229" y="10822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42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8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9">
            <a:extLst>
              <a:ext uri="{FF2B5EF4-FFF2-40B4-BE49-F238E27FC236}">
                <a16:creationId xmlns:a16="http://schemas.microsoft.com/office/drawing/2014/main" id="{F747F1B4-B831-4277-8AB0-32767F7EB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Freeform 7">
            <a:extLst>
              <a:ext uri="{FF2B5EF4-FFF2-40B4-BE49-F238E27FC236}">
                <a16:creationId xmlns:a16="http://schemas.microsoft.com/office/drawing/2014/main" id="{D80CFA21-AB7C-4BEB-9BFF-05764FBBF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70161B0-D0DB-460B-A97C-B63277CF0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>
            <a:normAutofit/>
          </a:bodyPr>
          <a:lstStyle/>
          <a:p>
            <a:r>
              <a:rPr lang="en-ZA">
                <a:solidFill>
                  <a:srgbClr val="EBEBEB"/>
                </a:solidFill>
              </a:rPr>
              <a:t>1. </a:t>
            </a:r>
            <a:r>
              <a:rPr lang="en-ZA" b="1">
                <a:solidFill>
                  <a:srgbClr val="EBEBEB"/>
                </a:solidFill>
              </a:rPr>
              <a:t>Historical Background</a:t>
            </a:r>
          </a:p>
        </p:txBody>
      </p:sp>
      <p:sp>
        <p:nvSpPr>
          <p:cNvPr id="104" name="Rectangle 13">
            <a:extLst>
              <a:ext uri="{FF2B5EF4-FFF2-40B4-BE49-F238E27FC236}">
                <a16:creationId xmlns:a16="http://schemas.microsoft.com/office/drawing/2014/main" id="{12F7E335-851A-4CAE-B09F-E657819D4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5" name="Freeform: Shape 15">
            <a:extLst>
              <a:ext uri="{FF2B5EF4-FFF2-40B4-BE49-F238E27FC236}">
                <a16:creationId xmlns:a16="http://schemas.microsoft.com/office/drawing/2014/main" id="{10B541F0-7F6E-402E-84D8-CF96EACA5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" y="1762067"/>
            <a:ext cx="12192418" cy="5095933"/>
          </a:xfrm>
          <a:custGeom>
            <a:avLst/>
            <a:gdLst>
              <a:gd name="connsiteX0" fmla="*/ 1 w 12192418"/>
              <a:gd name="connsiteY0" fmla="*/ 0 h 5095933"/>
              <a:gd name="connsiteX1" fmla="*/ 71932 w 12192418"/>
              <a:gd name="connsiteY1" fmla="*/ 12261 h 5095933"/>
              <a:gd name="connsiteX2" fmla="*/ 282849 w 12192418"/>
              <a:gd name="connsiteY2" fmla="*/ 48343 h 5095933"/>
              <a:gd name="connsiteX3" fmla="*/ 436464 w 12192418"/>
              <a:gd name="connsiteY3" fmla="*/ 73565 h 5095933"/>
              <a:gd name="connsiteX4" fmla="*/ 619339 w 12192418"/>
              <a:gd name="connsiteY4" fmla="*/ 100188 h 5095933"/>
              <a:gd name="connsiteX5" fmla="*/ 836351 w 12192418"/>
              <a:gd name="connsiteY5" fmla="*/ 132066 h 5095933"/>
              <a:gd name="connsiteX6" fmla="*/ 1076528 w 12192418"/>
              <a:gd name="connsiteY6" fmla="*/ 165696 h 5095933"/>
              <a:gd name="connsiteX7" fmla="*/ 1347184 w 12192418"/>
              <a:gd name="connsiteY7" fmla="*/ 201077 h 5095933"/>
              <a:gd name="connsiteX8" fmla="*/ 1642223 w 12192418"/>
              <a:gd name="connsiteY8" fmla="*/ 238560 h 5095933"/>
              <a:gd name="connsiteX9" fmla="*/ 1962864 w 12192418"/>
              <a:gd name="connsiteY9" fmla="*/ 276043 h 5095933"/>
              <a:gd name="connsiteX10" fmla="*/ 2304232 w 12192418"/>
              <a:gd name="connsiteY10" fmla="*/ 314227 h 5095933"/>
              <a:gd name="connsiteX11" fmla="*/ 2672421 w 12192418"/>
              <a:gd name="connsiteY11" fmla="*/ 349608 h 5095933"/>
              <a:gd name="connsiteX12" fmla="*/ 3057678 w 12192418"/>
              <a:gd name="connsiteY12" fmla="*/ 383588 h 5095933"/>
              <a:gd name="connsiteX13" fmla="*/ 3464881 w 12192418"/>
              <a:gd name="connsiteY13" fmla="*/ 414415 h 5095933"/>
              <a:gd name="connsiteX14" fmla="*/ 3889152 w 12192418"/>
              <a:gd name="connsiteY14" fmla="*/ 443841 h 5095933"/>
              <a:gd name="connsiteX15" fmla="*/ 4331710 w 12192418"/>
              <a:gd name="connsiteY15" fmla="*/ 471515 h 5095933"/>
              <a:gd name="connsiteX16" fmla="*/ 4558476 w 12192418"/>
              <a:gd name="connsiteY16" fmla="*/ 481324 h 5095933"/>
              <a:gd name="connsiteX17" fmla="*/ 4790118 w 12192418"/>
              <a:gd name="connsiteY17" fmla="*/ 492183 h 5095933"/>
              <a:gd name="connsiteX18" fmla="*/ 5025418 w 12192418"/>
              <a:gd name="connsiteY18" fmla="*/ 502342 h 5095933"/>
              <a:gd name="connsiteX19" fmla="*/ 5261937 w 12192418"/>
              <a:gd name="connsiteY19" fmla="*/ 508998 h 5095933"/>
              <a:gd name="connsiteX20" fmla="*/ 5503332 w 12192418"/>
              <a:gd name="connsiteY20" fmla="*/ 514953 h 5095933"/>
              <a:gd name="connsiteX21" fmla="*/ 5747167 w 12192418"/>
              <a:gd name="connsiteY21" fmla="*/ 521259 h 5095933"/>
              <a:gd name="connsiteX22" fmla="*/ 5995877 w 12192418"/>
              <a:gd name="connsiteY22" fmla="*/ 525463 h 5095933"/>
              <a:gd name="connsiteX23" fmla="*/ 6247026 w 12192418"/>
              <a:gd name="connsiteY23" fmla="*/ 525463 h 5095933"/>
              <a:gd name="connsiteX24" fmla="*/ 6500613 w 12192418"/>
              <a:gd name="connsiteY24" fmla="*/ 527565 h 5095933"/>
              <a:gd name="connsiteX25" fmla="*/ 6756639 w 12192418"/>
              <a:gd name="connsiteY25" fmla="*/ 525463 h 5095933"/>
              <a:gd name="connsiteX26" fmla="*/ 7016322 w 12192418"/>
              <a:gd name="connsiteY26" fmla="*/ 521259 h 5095933"/>
              <a:gd name="connsiteX27" fmla="*/ 7276005 w 12192418"/>
              <a:gd name="connsiteY27" fmla="*/ 517406 h 5095933"/>
              <a:gd name="connsiteX28" fmla="*/ 7539345 w 12192418"/>
              <a:gd name="connsiteY28" fmla="*/ 508998 h 5095933"/>
              <a:gd name="connsiteX29" fmla="*/ 7805124 w 12192418"/>
              <a:gd name="connsiteY29" fmla="*/ 500241 h 5095933"/>
              <a:gd name="connsiteX30" fmla="*/ 8070903 w 12192418"/>
              <a:gd name="connsiteY30" fmla="*/ 490082 h 5095933"/>
              <a:gd name="connsiteX31" fmla="*/ 8339121 w 12192418"/>
              <a:gd name="connsiteY31" fmla="*/ 475719 h 5095933"/>
              <a:gd name="connsiteX32" fmla="*/ 8609776 w 12192418"/>
              <a:gd name="connsiteY32" fmla="*/ 458554 h 5095933"/>
              <a:gd name="connsiteX33" fmla="*/ 8881651 w 12192418"/>
              <a:gd name="connsiteY33" fmla="*/ 442089 h 5095933"/>
              <a:gd name="connsiteX34" fmla="*/ 9153526 w 12192418"/>
              <a:gd name="connsiteY34" fmla="*/ 421071 h 5095933"/>
              <a:gd name="connsiteX35" fmla="*/ 9429058 w 12192418"/>
              <a:gd name="connsiteY35" fmla="*/ 395849 h 5095933"/>
              <a:gd name="connsiteX36" fmla="*/ 9700933 w 12192418"/>
              <a:gd name="connsiteY36" fmla="*/ 370626 h 5095933"/>
              <a:gd name="connsiteX37" fmla="*/ 9977684 w 12192418"/>
              <a:gd name="connsiteY37" fmla="*/ 341551 h 5095933"/>
              <a:gd name="connsiteX38" fmla="*/ 10255655 w 12192418"/>
              <a:gd name="connsiteY38" fmla="*/ 309673 h 5095933"/>
              <a:gd name="connsiteX39" fmla="*/ 10529968 w 12192418"/>
              <a:gd name="connsiteY39" fmla="*/ 276043 h 5095933"/>
              <a:gd name="connsiteX40" fmla="*/ 10807939 w 12192418"/>
              <a:gd name="connsiteY40" fmla="*/ 236809 h 5095933"/>
              <a:gd name="connsiteX41" fmla="*/ 11084690 w 12192418"/>
              <a:gd name="connsiteY41" fmla="*/ 194772 h 5095933"/>
              <a:gd name="connsiteX42" fmla="*/ 11362661 w 12192418"/>
              <a:gd name="connsiteY42" fmla="*/ 153085 h 5095933"/>
              <a:gd name="connsiteX43" fmla="*/ 11639412 w 12192418"/>
              <a:gd name="connsiteY43" fmla="*/ 104392 h 5095933"/>
              <a:gd name="connsiteX44" fmla="*/ 11914945 w 12192418"/>
              <a:gd name="connsiteY44" fmla="*/ 54648 h 5095933"/>
              <a:gd name="connsiteX45" fmla="*/ 12191696 w 12192418"/>
              <a:gd name="connsiteY45" fmla="*/ 2452 h 5095933"/>
              <a:gd name="connsiteX46" fmla="*/ 12191696 w 12192418"/>
              <a:gd name="connsiteY46" fmla="*/ 2109542 h 5095933"/>
              <a:gd name="connsiteX47" fmla="*/ 12191999 w 12192418"/>
              <a:gd name="connsiteY47" fmla="*/ 2109542 h 5095933"/>
              <a:gd name="connsiteX48" fmla="*/ 12191999 w 12192418"/>
              <a:gd name="connsiteY48" fmla="*/ 2802467 h 5095933"/>
              <a:gd name="connsiteX49" fmla="*/ 12192418 w 12192418"/>
              <a:gd name="connsiteY49" fmla="*/ 2802467 h 5095933"/>
              <a:gd name="connsiteX50" fmla="*/ 12192418 w 12192418"/>
              <a:gd name="connsiteY50" fmla="*/ 5095933 h 5095933"/>
              <a:gd name="connsiteX51" fmla="*/ 1 w 12192418"/>
              <a:gd name="connsiteY51" fmla="*/ 5095933 h 5095933"/>
              <a:gd name="connsiteX52" fmla="*/ 1 w 12192418"/>
              <a:gd name="connsiteY52" fmla="*/ 4074529 h 5095933"/>
              <a:gd name="connsiteX53" fmla="*/ 0 w 12192418"/>
              <a:gd name="connsiteY53" fmla="*/ 4074529 h 5095933"/>
              <a:gd name="connsiteX54" fmla="*/ 0 w 12192418"/>
              <a:gd name="connsiteY54" fmla="*/ 2109542 h 5095933"/>
              <a:gd name="connsiteX55" fmla="*/ 1 w 12192418"/>
              <a:gd name="connsiteY55" fmla="*/ 2109542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418" h="5095933">
                <a:moveTo>
                  <a:pt x="1" y="0"/>
                </a:moveTo>
                <a:lnTo>
                  <a:pt x="71932" y="12261"/>
                </a:lnTo>
                <a:lnTo>
                  <a:pt x="282849" y="48343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4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7"/>
                </a:lnTo>
                <a:lnTo>
                  <a:pt x="2672421" y="349608"/>
                </a:lnTo>
                <a:lnTo>
                  <a:pt x="3057678" y="383588"/>
                </a:lnTo>
                <a:lnTo>
                  <a:pt x="3464881" y="414415"/>
                </a:lnTo>
                <a:lnTo>
                  <a:pt x="3889152" y="443841"/>
                </a:lnTo>
                <a:lnTo>
                  <a:pt x="4331710" y="471515"/>
                </a:lnTo>
                <a:lnTo>
                  <a:pt x="4558476" y="481324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7" y="521259"/>
                </a:lnTo>
                <a:lnTo>
                  <a:pt x="5995877" y="525463"/>
                </a:lnTo>
                <a:lnTo>
                  <a:pt x="6247026" y="525463"/>
                </a:lnTo>
                <a:lnTo>
                  <a:pt x="6500613" y="527565"/>
                </a:lnTo>
                <a:lnTo>
                  <a:pt x="6756639" y="525463"/>
                </a:lnTo>
                <a:lnTo>
                  <a:pt x="7016322" y="521259"/>
                </a:lnTo>
                <a:lnTo>
                  <a:pt x="7276005" y="517406"/>
                </a:lnTo>
                <a:lnTo>
                  <a:pt x="7539345" y="508998"/>
                </a:lnTo>
                <a:lnTo>
                  <a:pt x="7805124" y="500241"/>
                </a:lnTo>
                <a:lnTo>
                  <a:pt x="8070903" y="490082"/>
                </a:lnTo>
                <a:lnTo>
                  <a:pt x="8339121" y="475719"/>
                </a:lnTo>
                <a:lnTo>
                  <a:pt x="8609776" y="458554"/>
                </a:lnTo>
                <a:lnTo>
                  <a:pt x="8881651" y="442089"/>
                </a:lnTo>
                <a:lnTo>
                  <a:pt x="9153526" y="421071"/>
                </a:lnTo>
                <a:lnTo>
                  <a:pt x="9429058" y="395849"/>
                </a:lnTo>
                <a:lnTo>
                  <a:pt x="9700933" y="370626"/>
                </a:lnTo>
                <a:lnTo>
                  <a:pt x="9977684" y="341551"/>
                </a:lnTo>
                <a:lnTo>
                  <a:pt x="10255655" y="309673"/>
                </a:lnTo>
                <a:lnTo>
                  <a:pt x="10529968" y="276043"/>
                </a:lnTo>
                <a:lnTo>
                  <a:pt x="10807939" y="236809"/>
                </a:lnTo>
                <a:lnTo>
                  <a:pt x="11084690" y="194772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109542"/>
                </a:lnTo>
                <a:lnTo>
                  <a:pt x="12191999" y="2109542"/>
                </a:lnTo>
                <a:lnTo>
                  <a:pt x="12191999" y="2802467"/>
                </a:lnTo>
                <a:lnTo>
                  <a:pt x="12192418" y="2802467"/>
                </a:lnTo>
                <a:lnTo>
                  <a:pt x="12192418" y="5095933"/>
                </a:lnTo>
                <a:lnTo>
                  <a:pt x="1" y="5095933"/>
                </a:lnTo>
                <a:lnTo>
                  <a:pt x="1" y="4074529"/>
                </a:lnTo>
                <a:lnTo>
                  <a:pt x="0" y="4074529"/>
                </a:lnTo>
                <a:lnTo>
                  <a:pt x="0" y="2109542"/>
                </a:lnTo>
                <a:lnTo>
                  <a:pt x="1" y="21095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graphicFrame>
        <p:nvGraphicFramePr>
          <p:cNvPr id="106" name="Content Placeholder 3">
            <a:extLst>
              <a:ext uri="{FF2B5EF4-FFF2-40B4-BE49-F238E27FC236}">
                <a16:creationId xmlns:a16="http://schemas.microsoft.com/office/drawing/2014/main" id="{C4137635-8F74-4140-B470-3BEC764474A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034593"/>
              </p:ext>
            </p:extLst>
          </p:nvPr>
        </p:nvGraphicFramePr>
        <p:xfrm>
          <a:off x="648930" y="2810256"/>
          <a:ext cx="10895370" cy="3404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0213291-C428-4C01-A446-DF3ECE496C0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419278" y="69674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13314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Tm="123258">
        <p:fade/>
      </p:transition>
    </mc:Choice>
    <mc:Fallback xmlns="">
      <p:transition spd="med" advTm="1232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4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412" objId="2"/>
        <p14:stopEvt time="117662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19">
            <a:extLst>
              <a:ext uri="{FF2B5EF4-FFF2-40B4-BE49-F238E27FC236}">
                <a16:creationId xmlns:a16="http://schemas.microsoft.com/office/drawing/2014/main" id="{5B89E5C5-A037-45B3-9D37-3658914D4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37" name="Picture 21">
            <a:extLst>
              <a:ext uri="{FF2B5EF4-FFF2-40B4-BE49-F238E27FC236}">
                <a16:creationId xmlns:a16="http://schemas.microsoft.com/office/drawing/2014/main" id="{5ACB93B0-521E-443D-9750-AFCFDDB3E8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8" name="Oval 23">
            <a:extLst>
              <a:ext uri="{FF2B5EF4-FFF2-40B4-BE49-F238E27FC236}">
                <a16:creationId xmlns:a16="http://schemas.microsoft.com/office/drawing/2014/main" id="{DA1DAC79-DDBA-4382-9D43-6E5F685BE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5878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9" name="Picture 25">
            <a:extLst>
              <a:ext uri="{FF2B5EF4-FFF2-40B4-BE49-F238E27FC236}">
                <a16:creationId xmlns:a16="http://schemas.microsoft.com/office/drawing/2014/main" id="{E0880F10-995F-4F01-A83B-7ECDB7BE79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40" name="Picture 27">
            <a:extLst>
              <a:ext uri="{FF2B5EF4-FFF2-40B4-BE49-F238E27FC236}">
                <a16:creationId xmlns:a16="http://schemas.microsoft.com/office/drawing/2014/main" id="{A2D49266-1F08-40F2-B0E1-1D919DCB57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6AACA73D-178F-4CFC-99E3-9F4FCBBDB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Rectangle 31">
            <a:extLst>
              <a:ext uri="{FF2B5EF4-FFF2-40B4-BE49-F238E27FC236}">
                <a16:creationId xmlns:a16="http://schemas.microsoft.com/office/drawing/2014/main" id="{7B0A5210-2F29-4D85-A400-9C79B13FC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33">
            <a:extLst>
              <a:ext uri="{FF2B5EF4-FFF2-40B4-BE49-F238E27FC236}">
                <a16:creationId xmlns:a16="http://schemas.microsoft.com/office/drawing/2014/main" id="{B0611BBE-2B4A-4DA2-B8A9-CD877B8762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1091950-5655-45D2-858E-FE8CBE07CA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A1427B-2871-4DAD-B431-5EE9D1BD86E2}"/>
              </a:ext>
            </a:extLst>
          </p:cNvPr>
          <p:cNvSpPr/>
          <p:nvPr/>
        </p:nvSpPr>
        <p:spPr>
          <a:xfrm>
            <a:off x="4990520" y="871835"/>
            <a:ext cx="66115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ZA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Newcastle Islamic Seminary (</a:t>
            </a:r>
            <a:r>
              <a:rPr lang="en-ZA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Darul</a:t>
            </a:r>
            <a:r>
              <a:rPr lang="en-ZA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ZA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Ulum</a:t>
            </a:r>
            <a:r>
              <a:rPr lang="en-ZA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ZA" sz="2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DFA4E3-E655-48C9-B55F-83982ACBA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855" y="1447800"/>
            <a:ext cx="3108626" cy="4572000"/>
          </a:xfrm>
        </p:spPr>
        <p:txBody>
          <a:bodyPr anchor="ctr">
            <a:normAutofit/>
          </a:bodyPr>
          <a:lstStyle/>
          <a:p>
            <a:r>
              <a:rPr lang="en-ZA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Community-inspired Higher Education</a:t>
            </a:r>
            <a:r>
              <a:rPr lang="en-ZA" sz="3200" b="1" dirty="0">
                <a:solidFill>
                  <a:srgbClr val="F2F2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ZA" sz="3200" b="1" dirty="0">
                <a:solidFill>
                  <a:srgbClr val="F2F2F2"/>
                </a:solidFill>
              </a:rPr>
            </a:br>
            <a:r>
              <a:rPr lang="en-ZA" sz="3200" b="1" dirty="0">
                <a:solidFill>
                  <a:srgbClr val="F2F2F2"/>
                </a:solidFill>
              </a:rPr>
              <a:t> </a:t>
            </a:r>
            <a:br>
              <a:rPr lang="en-ZA" sz="3200" b="1" dirty="0">
                <a:solidFill>
                  <a:srgbClr val="F2F2F2"/>
                </a:solidFill>
              </a:rPr>
            </a:br>
            <a:endParaRPr lang="en-ZA" sz="3200" b="1" dirty="0">
              <a:solidFill>
                <a:srgbClr val="F2F2F2"/>
              </a:solidFill>
            </a:endParaRPr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CEF7999E-AEC7-4389-AA43-8E486750401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3709275"/>
              </p:ext>
            </p:extLst>
          </p:nvPr>
        </p:nvGraphicFramePr>
        <p:xfrm>
          <a:off x="5048250" y="1447800"/>
          <a:ext cx="649605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198C2AF-B7D6-46C9-9172-BE52151D56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755.1473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923425" y="35590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43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793">
        <p:fade/>
      </p:transition>
    </mc:Choice>
    <mc:Fallback xmlns="">
      <p:transition spd="med" advTm="67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9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8">
            <a:extLst>
              <a:ext uri="{FF2B5EF4-FFF2-40B4-BE49-F238E27FC236}">
                <a16:creationId xmlns:a16="http://schemas.microsoft.com/office/drawing/2014/main" id="{F747F1B4-B831-4277-8AB0-32767F7EB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7">
            <a:extLst>
              <a:ext uri="{FF2B5EF4-FFF2-40B4-BE49-F238E27FC236}">
                <a16:creationId xmlns:a16="http://schemas.microsoft.com/office/drawing/2014/main" id="{D80CFA21-AB7C-4BEB-9BFF-05764FBBF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AD6CA5-C135-4EC5-BF0F-932822039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900" b="1" dirty="0">
                <a:solidFill>
                  <a:srgbClr val="EBEBEB"/>
                </a:solidFill>
              </a:rPr>
              <a:t>The Islamic College of Southern Africa (ICOSA)</a:t>
            </a:r>
            <a:br>
              <a:rPr lang="en-ZA" sz="2900" dirty="0">
                <a:solidFill>
                  <a:srgbClr val="EBEBEB"/>
                </a:solidFill>
              </a:rPr>
            </a:br>
            <a:endParaRPr lang="en-ZA" sz="2900" dirty="0">
              <a:solidFill>
                <a:srgbClr val="EBEBEB"/>
              </a:solidFill>
            </a:endParaRPr>
          </a:p>
        </p:txBody>
      </p:sp>
      <p:sp>
        <p:nvSpPr>
          <p:cNvPr id="33" name="Rectangle 12">
            <a:extLst>
              <a:ext uri="{FF2B5EF4-FFF2-40B4-BE49-F238E27FC236}">
                <a16:creationId xmlns:a16="http://schemas.microsoft.com/office/drawing/2014/main" id="{12F7E335-851A-4CAE-B09F-E657819D4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Freeform: Shape 14">
            <a:extLst>
              <a:ext uri="{FF2B5EF4-FFF2-40B4-BE49-F238E27FC236}">
                <a16:creationId xmlns:a16="http://schemas.microsoft.com/office/drawing/2014/main" id="{10B541F0-7F6E-402E-84D8-CF96EACA5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" y="1762067"/>
            <a:ext cx="12192418" cy="5095933"/>
          </a:xfrm>
          <a:custGeom>
            <a:avLst/>
            <a:gdLst>
              <a:gd name="connsiteX0" fmla="*/ 1 w 12192418"/>
              <a:gd name="connsiteY0" fmla="*/ 0 h 5095933"/>
              <a:gd name="connsiteX1" fmla="*/ 71932 w 12192418"/>
              <a:gd name="connsiteY1" fmla="*/ 12261 h 5095933"/>
              <a:gd name="connsiteX2" fmla="*/ 282849 w 12192418"/>
              <a:gd name="connsiteY2" fmla="*/ 48343 h 5095933"/>
              <a:gd name="connsiteX3" fmla="*/ 436464 w 12192418"/>
              <a:gd name="connsiteY3" fmla="*/ 73565 h 5095933"/>
              <a:gd name="connsiteX4" fmla="*/ 619339 w 12192418"/>
              <a:gd name="connsiteY4" fmla="*/ 100188 h 5095933"/>
              <a:gd name="connsiteX5" fmla="*/ 836351 w 12192418"/>
              <a:gd name="connsiteY5" fmla="*/ 132066 h 5095933"/>
              <a:gd name="connsiteX6" fmla="*/ 1076528 w 12192418"/>
              <a:gd name="connsiteY6" fmla="*/ 165696 h 5095933"/>
              <a:gd name="connsiteX7" fmla="*/ 1347184 w 12192418"/>
              <a:gd name="connsiteY7" fmla="*/ 201077 h 5095933"/>
              <a:gd name="connsiteX8" fmla="*/ 1642223 w 12192418"/>
              <a:gd name="connsiteY8" fmla="*/ 238560 h 5095933"/>
              <a:gd name="connsiteX9" fmla="*/ 1962864 w 12192418"/>
              <a:gd name="connsiteY9" fmla="*/ 276043 h 5095933"/>
              <a:gd name="connsiteX10" fmla="*/ 2304232 w 12192418"/>
              <a:gd name="connsiteY10" fmla="*/ 314227 h 5095933"/>
              <a:gd name="connsiteX11" fmla="*/ 2672421 w 12192418"/>
              <a:gd name="connsiteY11" fmla="*/ 349608 h 5095933"/>
              <a:gd name="connsiteX12" fmla="*/ 3057678 w 12192418"/>
              <a:gd name="connsiteY12" fmla="*/ 383588 h 5095933"/>
              <a:gd name="connsiteX13" fmla="*/ 3464881 w 12192418"/>
              <a:gd name="connsiteY13" fmla="*/ 414415 h 5095933"/>
              <a:gd name="connsiteX14" fmla="*/ 3889152 w 12192418"/>
              <a:gd name="connsiteY14" fmla="*/ 443841 h 5095933"/>
              <a:gd name="connsiteX15" fmla="*/ 4331710 w 12192418"/>
              <a:gd name="connsiteY15" fmla="*/ 471515 h 5095933"/>
              <a:gd name="connsiteX16" fmla="*/ 4558476 w 12192418"/>
              <a:gd name="connsiteY16" fmla="*/ 481324 h 5095933"/>
              <a:gd name="connsiteX17" fmla="*/ 4790118 w 12192418"/>
              <a:gd name="connsiteY17" fmla="*/ 492183 h 5095933"/>
              <a:gd name="connsiteX18" fmla="*/ 5025418 w 12192418"/>
              <a:gd name="connsiteY18" fmla="*/ 502342 h 5095933"/>
              <a:gd name="connsiteX19" fmla="*/ 5261937 w 12192418"/>
              <a:gd name="connsiteY19" fmla="*/ 508998 h 5095933"/>
              <a:gd name="connsiteX20" fmla="*/ 5503332 w 12192418"/>
              <a:gd name="connsiteY20" fmla="*/ 514953 h 5095933"/>
              <a:gd name="connsiteX21" fmla="*/ 5747167 w 12192418"/>
              <a:gd name="connsiteY21" fmla="*/ 521259 h 5095933"/>
              <a:gd name="connsiteX22" fmla="*/ 5995877 w 12192418"/>
              <a:gd name="connsiteY22" fmla="*/ 525463 h 5095933"/>
              <a:gd name="connsiteX23" fmla="*/ 6247026 w 12192418"/>
              <a:gd name="connsiteY23" fmla="*/ 525463 h 5095933"/>
              <a:gd name="connsiteX24" fmla="*/ 6500613 w 12192418"/>
              <a:gd name="connsiteY24" fmla="*/ 527565 h 5095933"/>
              <a:gd name="connsiteX25" fmla="*/ 6756639 w 12192418"/>
              <a:gd name="connsiteY25" fmla="*/ 525463 h 5095933"/>
              <a:gd name="connsiteX26" fmla="*/ 7016322 w 12192418"/>
              <a:gd name="connsiteY26" fmla="*/ 521259 h 5095933"/>
              <a:gd name="connsiteX27" fmla="*/ 7276005 w 12192418"/>
              <a:gd name="connsiteY27" fmla="*/ 517406 h 5095933"/>
              <a:gd name="connsiteX28" fmla="*/ 7539345 w 12192418"/>
              <a:gd name="connsiteY28" fmla="*/ 508998 h 5095933"/>
              <a:gd name="connsiteX29" fmla="*/ 7805124 w 12192418"/>
              <a:gd name="connsiteY29" fmla="*/ 500241 h 5095933"/>
              <a:gd name="connsiteX30" fmla="*/ 8070903 w 12192418"/>
              <a:gd name="connsiteY30" fmla="*/ 490082 h 5095933"/>
              <a:gd name="connsiteX31" fmla="*/ 8339121 w 12192418"/>
              <a:gd name="connsiteY31" fmla="*/ 475719 h 5095933"/>
              <a:gd name="connsiteX32" fmla="*/ 8609776 w 12192418"/>
              <a:gd name="connsiteY32" fmla="*/ 458554 h 5095933"/>
              <a:gd name="connsiteX33" fmla="*/ 8881651 w 12192418"/>
              <a:gd name="connsiteY33" fmla="*/ 442089 h 5095933"/>
              <a:gd name="connsiteX34" fmla="*/ 9153526 w 12192418"/>
              <a:gd name="connsiteY34" fmla="*/ 421071 h 5095933"/>
              <a:gd name="connsiteX35" fmla="*/ 9429058 w 12192418"/>
              <a:gd name="connsiteY35" fmla="*/ 395849 h 5095933"/>
              <a:gd name="connsiteX36" fmla="*/ 9700933 w 12192418"/>
              <a:gd name="connsiteY36" fmla="*/ 370626 h 5095933"/>
              <a:gd name="connsiteX37" fmla="*/ 9977684 w 12192418"/>
              <a:gd name="connsiteY37" fmla="*/ 341551 h 5095933"/>
              <a:gd name="connsiteX38" fmla="*/ 10255655 w 12192418"/>
              <a:gd name="connsiteY38" fmla="*/ 309673 h 5095933"/>
              <a:gd name="connsiteX39" fmla="*/ 10529968 w 12192418"/>
              <a:gd name="connsiteY39" fmla="*/ 276043 h 5095933"/>
              <a:gd name="connsiteX40" fmla="*/ 10807939 w 12192418"/>
              <a:gd name="connsiteY40" fmla="*/ 236809 h 5095933"/>
              <a:gd name="connsiteX41" fmla="*/ 11084690 w 12192418"/>
              <a:gd name="connsiteY41" fmla="*/ 194772 h 5095933"/>
              <a:gd name="connsiteX42" fmla="*/ 11362661 w 12192418"/>
              <a:gd name="connsiteY42" fmla="*/ 153085 h 5095933"/>
              <a:gd name="connsiteX43" fmla="*/ 11639412 w 12192418"/>
              <a:gd name="connsiteY43" fmla="*/ 104392 h 5095933"/>
              <a:gd name="connsiteX44" fmla="*/ 11914945 w 12192418"/>
              <a:gd name="connsiteY44" fmla="*/ 54648 h 5095933"/>
              <a:gd name="connsiteX45" fmla="*/ 12191696 w 12192418"/>
              <a:gd name="connsiteY45" fmla="*/ 2452 h 5095933"/>
              <a:gd name="connsiteX46" fmla="*/ 12191696 w 12192418"/>
              <a:gd name="connsiteY46" fmla="*/ 2109542 h 5095933"/>
              <a:gd name="connsiteX47" fmla="*/ 12191999 w 12192418"/>
              <a:gd name="connsiteY47" fmla="*/ 2109542 h 5095933"/>
              <a:gd name="connsiteX48" fmla="*/ 12191999 w 12192418"/>
              <a:gd name="connsiteY48" fmla="*/ 2802467 h 5095933"/>
              <a:gd name="connsiteX49" fmla="*/ 12192418 w 12192418"/>
              <a:gd name="connsiteY49" fmla="*/ 2802467 h 5095933"/>
              <a:gd name="connsiteX50" fmla="*/ 12192418 w 12192418"/>
              <a:gd name="connsiteY50" fmla="*/ 5095933 h 5095933"/>
              <a:gd name="connsiteX51" fmla="*/ 1 w 12192418"/>
              <a:gd name="connsiteY51" fmla="*/ 5095933 h 5095933"/>
              <a:gd name="connsiteX52" fmla="*/ 1 w 12192418"/>
              <a:gd name="connsiteY52" fmla="*/ 4074529 h 5095933"/>
              <a:gd name="connsiteX53" fmla="*/ 0 w 12192418"/>
              <a:gd name="connsiteY53" fmla="*/ 4074529 h 5095933"/>
              <a:gd name="connsiteX54" fmla="*/ 0 w 12192418"/>
              <a:gd name="connsiteY54" fmla="*/ 2109542 h 5095933"/>
              <a:gd name="connsiteX55" fmla="*/ 1 w 12192418"/>
              <a:gd name="connsiteY55" fmla="*/ 2109542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418" h="5095933">
                <a:moveTo>
                  <a:pt x="1" y="0"/>
                </a:moveTo>
                <a:lnTo>
                  <a:pt x="71932" y="12261"/>
                </a:lnTo>
                <a:lnTo>
                  <a:pt x="282849" y="48343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4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7"/>
                </a:lnTo>
                <a:lnTo>
                  <a:pt x="2672421" y="349608"/>
                </a:lnTo>
                <a:lnTo>
                  <a:pt x="3057678" y="383588"/>
                </a:lnTo>
                <a:lnTo>
                  <a:pt x="3464881" y="414415"/>
                </a:lnTo>
                <a:lnTo>
                  <a:pt x="3889152" y="443841"/>
                </a:lnTo>
                <a:lnTo>
                  <a:pt x="4331710" y="471515"/>
                </a:lnTo>
                <a:lnTo>
                  <a:pt x="4558476" y="481324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7" y="521259"/>
                </a:lnTo>
                <a:lnTo>
                  <a:pt x="5995877" y="525463"/>
                </a:lnTo>
                <a:lnTo>
                  <a:pt x="6247026" y="525463"/>
                </a:lnTo>
                <a:lnTo>
                  <a:pt x="6500613" y="527565"/>
                </a:lnTo>
                <a:lnTo>
                  <a:pt x="6756639" y="525463"/>
                </a:lnTo>
                <a:lnTo>
                  <a:pt x="7016322" y="521259"/>
                </a:lnTo>
                <a:lnTo>
                  <a:pt x="7276005" y="517406"/>
                </a:lnTo>
                <a:lnTo>
                  <a:pt x="7539345" y="508998"/>
                </a:lnTo>
                <a:lnTo>
                  <a:pt x="7805124" y="500241"/>
                </a:lnTo>
                <a:lnTo>
                  <a:pt x="8070903" y="490082"/>
                </a:lnTo>
                <a:lnTo>
                  <a:pt x="8339121" y="475719"/>
                </a:lnTo>
                <a:lnTo>
                  <a:pt x="8609776" y="458554"/>
                </a:lnTo>
                <a:lnTo>
                  <a:pt x="8881651" y="442089"/>
                </a:lnTo>
                <a:lnTo>
                  <a:pt x="9153526" y="421071"/>
                </a:lnTo>
                <a:lnTo>
                  <a:pt x="9429058" y="395849"/>
                </a:lnTo>
                <a:lnTo>
                  <a:pt x="9700933" y="370626"/>
                </a:lnTo>
                <a:lnTo>
                  <a:pt x="9977684" y="341551"/>
                </a:lnTo>
                <a:lnTo>
                  <a:pt x="10255655" y="309673"/>
                </a:lnTo>
                <a:lnTo>
                  <a:pt x="10529968" y="276043"/>
                </a:lnTo>
                <a:lnTo>
                  <a:pt x="10807939" y="236809"/>
                </a:lnTo>
                <a:lnTo>
                  <a:pt x="11084690" y="194772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109542"/>
                </a:lnTo>
                <a:lnTo>
                  <a:pt x="12191999" y="2109542"/>
                </a:lnTo>
                <a:lnTo>
                  <a:pt x="12191999" y="2802467"/>
                </a:lnTo>
                <a:lnTo>
                  <a:pt x="12192418" y="2802467"/>
                </a:lnTo>
                <a:lnTo>
                  <a:pt x="12192418" y="5095933"/>
                </a:lnTo>
                <a:lnTo>
                  <a:pt x="1" y="5095933"/>
                </a:lnTo>
                <a:lnTo>
                  <a:pt x="1" y="4074529"/>
                </a:lnTo>
                <a:lnTo>
                  <a:pt x="0" y="4074529"/>
                </a:lnTo>
                <a:lnTo>
                  <a:pt x="0" y="2109542"/>
                </a:lnTo>
                <a:lnTo>
                  <a:pt x="1" y="21095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graphicFrame>
        <p:nvGraphicFramePr>
          <p:cNvPr id="35" name="Content Placeholder 2">
            <a:extLst>
              <a:ext uri="{FF2B5EF4-FFF2-40B4-BE49-F238E27FC236}">
                <a16:creationId xmlns:a16="http://schemas.microsoft.com/office/drawing/2014/main" id="{E51D0A33-4E3E-4761-A672-2500F8AC1E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4110205"/>
              </p:ext>
            </p:extLst>
          </p:nvPr>
        </p:nvGraphicFramePr>
        <p:xfrm>
          <a:off x="648930" y="2810256"/>
          <a:ext cx="10895370" cy="3404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D2F21B6-A075-44EF-9EDB-5191F52F80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69425" y="6044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8598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EA37E-22A4-4CFF-89AF-CF92F44F5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623" y="463869"/>
            <a:ext cx="9404723" cy="1400530"/>
          </a:xfrm>
        </p:spPr>
        <p:txBody>
          <a:bodyPr/>
          <a:lstStyle/>
          <a:p>
            <a:r>
              <a:rPr lang="en-ZA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3. Three Tertiary Islamic Institutions in Democratic South Africa</a:t>
            </a:r>
            <a:br>
              <a:rPr lang="en-ZA" dirty="0"/>
            </a:b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3D20DD-C77F-49F0-80A1-5464F701FA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5805" y="2198650"/>
            <a:ext cx="8946541" cy="4195481"/>
          </a:xfrm>
        </p:spPr>
        <p:txBody>
          <a:bodyPr/>
          <a:lstStyle/>
          <a:p>
            <a:r>
              <a:rPr lang="en-ZA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three tertiary Islamic institutions emerged in Democratic South Africa after 1994. </a:t>
            </a:r>
          </a:p>
          <a:p>
            <a:r>
              <a:rPr lang="en-ZA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Core Islamic subjects</a:t>
            </a:r>
          </a:p>
          <a:p>
            <a:r>
              <a:rPr lang="en-ZA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Respond to modernity </a:t>
            </a:r>
          </a:p>
          <a:p>
            <a:pPr marL="0" indent="0">
              <a:buNone/>
            </a:pPr>
            <a:endParaRPr lang="en-ZA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94F8641-EC57-44D6-97FB-3065495655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89074" y="12547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8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36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DF857-387B-42B9-8ECE-E271305DB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892" y="297280"/>
            <a:ext cx="6188190" cy="162232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ZA" sz="3600" b="1" dirty="0">
                <a:solidFill>
                  <a:srgbClr val="00B050"/>
                </a:solidFill>
              </a:rPr>
              <a:t>The International Peace College of Southern Africa (IPSA)</a:t>
            </a:r>
            <a:endParaRPr lang="en-ZA" sz="3600" dirty="0">
              <a:solidFill>
                <a:srgbClr val="00B05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D2B3AF-2E90-4E2E-B1A4-A5F2E9A190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892" y="2006199"/>
            <a:ext cx="6647900" cy="4551537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ZA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(IPSA) was established 2005. </a:t>
            </a:r>
            <a:endParaRPr lang="en-ZA" sz="1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ZA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 year certificate: School leavers</a:t>
            </a:r>
            <a:endParaRPr lang="en-ZA" sz="1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ZA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Bachelor: Bachelor of Arts in Islamic Studies</a:t>
            </a:r>
            <a:endParaRPr lang="en-ZA" sz="1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ZA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Honours: 2016:  </a:t>
            </a:r>
            <a:r>
              <a:rPr lang="en-ZA" sz="16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Maqasid</a:t>
            </a:r>
            <a:r>
              <a:rPr lang="en-ZA" sz="16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al-Shariah. </a:t>
            </a:r>
            <a:endParaRPr lang="en-ZA" sz="1600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ZA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2020: Masters</a:t>
            </a:r>
            <a:endParaRPr lang="en-ZA" sz="1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ZA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 </a:t>
            </a:r>
            <a:r>
              <a:rPr lang="en-ZA" sz="1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Jasser</a:t>
            </a:r>
            <a:r>
              <a:rPr lang="en-ZA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the chair of the </a:t>
            </a:r>
            <a:r>
              <a:rPr lang="en-ZA" sz="16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Maqasid</a:t>
            </a:r>
            <a:r>
              <a:rPr lang="en-ZA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Programme: diversity of students from the traditional and professional backgrounds contributed to the fruitful debates and discussions in the classroom. </a:t>
            </a:r>
          </a:p>
          <a:p>
            <a:pPr>
              <a:lnSpc>
                <a:spcPct val="90000"/>
              </a:lnSpc>
            </a:pPr>
            <a:r>
              <a:rPr lang="en-ZA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Aim: Combine Islamic and western; Objectives of Islamic law (</a:t>
            </a:r>
            <a:r>
              <a:rPr lang="en-ZA" sz="16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maqasid</a:t>
            </a:r>
            <a:r>
              <a:rPr lang="en-ZA" sz="16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al-shariah</a:t>
            </a:r>
            <a:r>
              <a:rPr lang="en-ZA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90000"/>
              </a:lnSpc>
            </a:pPr>
            <a:r>
              <a:rPr lang="en-ZA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Compulsory: Contemporary Islamic Thought, research methodology and a research paper. </a:t>
            </a:r>
          </a:p>
          <a:p>
            <a:pPr>
              <a:lnSpc>
                <a:spcPct val="90000"/>
              </a:lnSpc>
            </a:pPr>
            <a:r>
              <a:rPr lang="en-ZA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 focus-research paper, 10 000, applied </a:t>
            </a:r>
            <a:r>
              <a:rPr lang="en-ZA" sz="16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maqasid</a:t>
            </a:r>
            <a:r>
              <a:rPr lang="en-ZA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pPr>
              <a:lnSpc>
                <a:spcPct val="90000"/>
              </a:lnSpc>
            </a:pPr>
            <a:r>
              <a:rPr lang="en-ZA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Pedagogy: critical reflection, practical application and problem solving activities. </a:t>
            </a:r>
          </a:p>
          <a:p>
            <a:pPr>
              <a:lnSpc>
                <a:spcPct val="90000"/>
              </a:lnSpc>
            </a:pPr>
            <a:r>
              <a:rPr lang="en-ZA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Relevance to the contemporary world.  </a:t>
            </a:r>
          </a:p>
          <a:p>
            <a:pPr>
              <a:lnSpc>
                <a:spcPct val="90000"/>
              </a:lnSpc>
            </a:pPr>
            <a:endParaRPr lang="en-ZA" sz="1100" dirty="0">
              <a:solidFill>
                <a:srgbClr val="FFFFFF"/>
              </a:solidFill>
            </a:endParaRPr>
          </a:p>
        </p:txBody>
      </p:sp>
      <p:sp>
        <p:nvSpPr>
          <p:cNvPr id="139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2052" name="Picture 4" descr="International Peace College South Africa - IPSA - Home | Facebook">
            <a:extLst>
              <a:ext uri="{FF2B5EF4-FFF2-40B4-BE49-F238E27FC236}">
                <a16:creationId xmlns:a16="http://schemas.microsoft.com/office/drawing/2014/main" id="{870B5AEE-A5EA-447C-9020-07B4F1E1ED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2" r="-1" b="10496"/>
          <a:stretch/>
        </p:blipFill>
        <p:spPr bwMode="auto">
          <a:xfrm>
            <a:off x="7230352" y="2"/>
            <a:ext cx="4962068" cy="3428999"/>
          </a:xfrm>
          <a:custGeom>
            <a:avLst/>
            <a:gdLst/>
            <a:ahLst/>
            <a:cxnLst/>
            <a:rect l="l" t="t" r="r" b="b"/>
            <a:pathLst>
              <a:path w="4962068" h="3428999">
                <a:moveTo>
                  <a:pt x="0" y="0"/>
                </a:moveTo>
                <a:lnTo>
                  <a:pt x="1343538" y="0"/>
                </a:lnTo>
                <a:lnTo>
                  <a:pt x="1343538" y="1"/>
                </a:lnTo>
                <a:lnTo>
                  <a:pt x="4962068" y="1"/>
                </a:lnTo>
                <a:lnTo>
                  <a:pt x="4962067" y="3428999"/>
                </a:lnTo>
                <a:lnTo>
                  <a:pt x="250957" y="3428999"/>
                </a:lnTo>
                <a:lnTo>
                  <a:pt x="250957" y="3343961"/>
                </a:lnTo>
                <a:lnTo>
                  <a:pt x="251965" y="3201315"/>
                </a:lnTo>
                <a:lnTo>
                  <a:pt x="250957" y="3057297"/>
                </a:lnTo>
                <a:lnTo>
                  <a:pt x="248940" y="2911221"/>
                </a:lnTo>
                <a:lnTo>
                  <a:pt x="247091" y="2765146"/>
                </a:lnTo>
                <a:lnTo>
                  <a:pt x="243057" y="2617013"/>
                </a:lnTo>
                <a:lnTo>
                  <a:pt x="238855" y="2467509"/>
                </a:lnTo>
                <a:lnTo>
                  <a:pt x="233980" y="2318004"/>
                </a:lnTo>
                <a:lnTo>
                  <a:pt x="227089" y="2167128"/>
                </a:lnTo>
                <a:lnTo>
                  <a:pt x="218852" y="2014881"/>
                </a:lnTo>
                <a:lnTo>
                  <a:pt x="210952" y="1861947"/>
                </a:lnTo>
                <a:lnTo>
                  <a:pt x="200867" y="1709014"/>
                </a:lnTo>
                <a:lnTo>
                  <a:pt x="188764" y="1554023"/>
                </a:lnTo>
                <a:lnTo>
                  <a:pt x="176662" y="1401090"/>
                </a:lnTo>
                <a:lnTo>
                  <a:pt x="162710" y="1245413"/>
                </a:lnTo>
                <a:lnTo>
                  <a:pt x="147414" y="1089051"/>
                </a:lnTo>
                <a:lnTo>
                  <a:pt x="131278" y="934746"/>
                </a:lnTo>
                <a:lnTo>
                  <a:pt x="112452" y="778383"/>
                </a:lnTo>
                <a:lnTo>
                  <a:pt x="92281" y="622707"/>
                </a:lnTo>
                <a:lnTo>
                  <a:pt x="72278" y="466344"/>
                </a:lnTo>
                <a:lnTo>
                  <a:pt x="48914" y="310668"/>
                </a:lnTo>
                <a:lnTo>
                  <a:pt x="25045" y="15567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34CB051-1A17-4EC0-A024-E0AC4E1E1B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86" b="2"/>
          <a:stretch/>
        </p:blipFill>
        <p:spPr bwMode="auto">
          <a:xfrm>
            <a:off x="7228756" y="3428997"/>
            <a:ext cx="4963244" cy="3429002"/>
          </a:xfrm>
          <a:custGeom>
            <a:avLst/>
            <a:gdLst/>
            <a:ahLst/>
            <a:cxnLst/>
            <a:rect l="l" t="t" r="r" b="b"/>
            <a:pathLst>
              <a:path w="4963244" h="3429002">
                <a:moveTo>
                  <a:pt x="252134" y="0"/>
                </a:moveTo>
                <a:lnTo>
                  <a:pt x="4963244" y="0"/>
                </a:lnTo>
                <a:lnTo>
                  <a:pt x="4963244" y="3429002"/>
                </a:lnTo>
                <a:lnTo>
                  <a:pt x="900697" y="3429002"/>
                </a:lnTo>
                <a:lnTo>
                  <a:pt x="900697" y="3429001"/>
                </a:lnTo>
                <a:lnTo>
                  <a:pt x="0" y="3429001"/>
                </a:lnTo>
                <a:lnTo>
                  <a:pt x="5883" y="3388539"/>
                </a:lnTo>
                <a:lnTo>
                  <a:pt x="23196" y="3269895"/>
                </a:lnTo>
                <a:lnTo>
                  <a:pt x="35299" y="3183484"/>
                </a:lnTo>
                <a:lnTo>
                  <a:pt x="48073" y="3080614"/>
                </a:lnTo>
                <a:lnTo>
                  <a:pt x="63369" y="2958542"/>
                </a:lnTo>
                <a:lnTo>
                  <a:pt x="79506" y="2823439"/>
                </a:lnTo>
                <a:lnTo>
                  <a:pt x="96483" y="2671192"/>
                </a:lnTo>
                <a:lnTo>
                  <a:pt x="114469" y="2505228"/>
                </a:lnTo>
                <a:lnTo>
                  <a:pt x="132454" y="2324863"/>
                </a:lnTo>
                <a:lnTo>
                  <a:pt x="150776" y="2132839"/>
                </a:lnTo>
                <a:lnTo>
                  <a:pt x="167753" y="1925727"/>
                </a:lnTo>
                <a:lnTo>
                  <a:pt x="184058" y="1709014"/>
                </a:lnTo>
                <a:lnTo>
                  <a:pt x="198849" y="1479957"/>
                </a:lnTo>
                <a:lnTo>
                  <a:pt x="212969" y="1241299"/>
                </a:lnTo>
                <a:lnTo>
                  <a:pt x="226248" y="992353"/>
                </a:lnTo>
                <a:lnTo>
                  <a:pt x="230955" y="864794"/>
                </a:lnTo>
                <a:lnTo>
                  <a:pt x="236165" y="734493"/>
                </a:lnTo>
                <a:lnTo>
                  <a:pt x="241040" y="602134"/>
                </a:lnTo>
                <a:lnTo>
                  <a:pt x="244234" y="469088"/>
                </a:lnTo>
                <a:lnTo>
                  <a:pt x="247091" y="333300"/>
                </a:lnTo>
                <a:lnTo>
                  <a:pt x="250117" y="196140"/>
                </a:lnTo>
                <a:lnTo>
                  <a:pt x="252134" y="5623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B76B5E6-C538-4337-9C83-0381616443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99428" y="12452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9692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3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B4AAD3FD-83A5-4B89-9F8F-01B88708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8785B3-A503-4F81-8F7D-D02517EEA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486" y="198026"/>
            <a:ext cx="4166510" cy="1622321"/>
          </a:xfrm>
        </p:spPr>
        <p:txBody>
          <a:bodyPr>
            <a:normAutofit/>
          </a:bodyPr>
          <a:lstStyle/>
          <a:p>
            <a:r>
              <a:rPr lang="en-ZA" sz="39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Madina</a:t>
            </a:r>
            <a:r>
              <a:rPr lang="en-ZA" sz="39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Institute, Cape Town</a:t>
            </a:r>
            <a:endParaRPr lang="en-ZA" sz="39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7" name="Freeform 31">
            <a:extLst>
              <a:ext uri="{FF2B5EF4-FFF2-40B4-BE49-F238E27FC236}">
                <a16:creationId xmlns:a16="http://schemas.microsoft.com/office/drawing/2014/main" id="{61752F1D-FC0F-4103-9584-630E643CC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9" name="Freeform: Shape 138">
            <a:extLst>
              <a:ext uri="{FF2B5EF4-FFF2-40B4-BE49-F238E27FC236}">
                <a16:creationId xmlns:a16="http://schemas.microsoft.com/office/drawing/2014/main" id="{70151CB7-E7DE-4917-B831-01DF9CE01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6772 h 6985200"/>
              <a:gd name="connsiteX6" fmla="*/ 1 w 6858001"/>
              <a:gd name="connsiteY6" fmla="*/ 886772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6772"/>
                </a:lnTo>
                <a:lnTo>
                  <a:pt x="1" y="886772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1781E68-2AAC-4E2D-BD26-D911ECD25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3180" y="929675"/>
            <a:ext cx="5449889" cy="201645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" name="Rectangle 140">
            <a:extLst>
              <a:ext uri="{FF2B5EF4-FFF2-40B4-BE49-F238E27FC236}">
                <a16:creationId xmlns:a16="http://schemas.microsoft.com/office/drawing/2014/main" id="{A92A1116-1C84-41DF-B803-1F7B0883E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7DB6BD-DBE4-47EF-9831-2B376E293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595" y="2018372"/>
            <a:ext cx="4794204" cy="452283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</a:pPr>
            <a:r>
              <a:rPr lang="en-ZA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2014, one-year intensive </a:t>
            </a:r>
            <a:r>
              <a:rPr lang="en-ZA" dirty="0" err="1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Usul</a:t>
            </a:r>
            <a:r>
              <a:rPr lang="en-ZA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al-Din Program, which combines the study of Arabic and Islamic studies. </a:t>
            </a:r>
          </a:p>
          <a:p>
            <a:pPr>
              <a:lnSpc>
                <a:spcPct val="90000"/>
              </a:lnSpc>
            </a:pPr>
            <a:r>
              <a:rPr lang="en-ZA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Traditional with modern setting. International students were also attracted to the programme, and they came from North America, South America and Germany. </a:t>
            </a:r>
          </a:p>
          <a:p>
            <a:pPr>
              <a:lnSpc>
                <a:spcPct val="90000"/>
              </a:lnSpc>
            </a:pPr>
            <a:r>
              <a:rPr lang="en-ZA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Sufi Shaykh Yahya al-</a:t>
            </a:r>
            <a:r>
              <a:rPr lang="en-ZA" dirty="0" err="1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Ninowy</a:t>
            </a:r>
            <a:r>
              <a:rPr lang="en-ZA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the founder of the Institute, is trained in Hadith studies, Medicine, and Sufism. </a:t>
            </a:r>
          </a:p>
          <a:p>
            <a:pPr>
              <a:lnSpc>
                <a:spcPct val="90000"/>
              </a:lnSpc>
            </a:pPr>
            <a:r>
              <a:rPr lang="en-ZA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Open-minded and tolerant approach: various schools of thought. </a:t>
            </a:r>
          </a:p>
          <a:p>
            <a:pPr>
              <a:lnSpc>
                <a:spcPct val="90000"/>
              </a:lnSpc>
            </a:pPr>
            <a:r>
              <a:rPr lang="en-ZA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German students: Come for spiritual and traditional 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Three-year Bachelor of Arts in Islamic studies, (</a:t>
            </a:r>
            <a:r>
              <a:rPr lang="en-US" dirty="0" err="1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Usul</a:t>
            </a:r>
            <a:r>
              <a:rPr lang="en-US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al-Din). Although the content taught is traditional, but modern  </a:t>
            </a:r>
            <a:endParaRPr lang="en-ZA" dirty="0">
              <a:solidFill>
                <a:srgbClr val="EBEBE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ZA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Culture of compassion and tolerance</a:t>
            </a:r>
          </a:p>
          <a:p>
            <a:pPr>
              <a:lnSpc>
                <a:spcPct val="90000"/>
              </a:lnSpc>
            </a:pPr>
            <a:r>
              <a:rPr lang="en-ZA" dirty="0">
                <a:solidFill>
                  <a:srgbClr val="EBEB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Accredited institution. </a:t>
            </a:r>
          </a:p>
          <a:p>
            <a:pPr marL="0" indent="0">
              <a:lnSpc>
                <a:spcPct val="90000"/>
              </a:lnSpc>
              <a:buNone/>
            </a:pPr>
            <a:endParaRPr lang="en-ZA" sz="1100" i="1" dirty="0">
              <a:solidFill>
                <a:srgbClr val="EBEBEB"/>
              </a:solidFill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6657C189-B3A6-4FD8-8EAC-AA7AFB854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079" y="3262931"/>
            <a:ext cx="3411369" cy="327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4B72A4A-042B-4525-8FFA-F077049C33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38667" y="9490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2788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8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70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17359D-C2D6-405E-8E5F-686198FAB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232499"/>
            <a:ext cx="6188190" cy="162232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 al-</a:t>
            </a:r>
            <a:r>
              <a:rPr lang="en-US" sz="3600" b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Ulum</a:t>
            </a:r>
            <a:r>
              <a:rPr lang="en-US" sz="36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al-</a:t>
            </a:r>
            <a:r>
              <a:rPr lang="en-US" sz="3600" b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Arabiyyah</a:t>
            </a:r>
            <a:r>
              <a:rPr lang="en-US" sz="36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al-</a:t>
            </a:r>
            <a:r>
              <a:rPr lang="en-US" sz="3600" b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Islamiyyah</a:t>
            </a:r>
            <a:r>
              <a:rPr lang="en-US" sz="36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(The Strand Seminary) </a:t>
            </a:r>
            <a:endParaRPr lang="en-ZA" sz="3600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DF7CB-2D8D-4577-B0EE-8F0B424D0E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782" y="2087319"/>
            <a:ext cx="6572485" cy="42672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Established in 1996, and founded by </a:t>
            </a:r>
            <a:r>
              <a:rPr lang="en-US" sz="1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Moulana</a:t>
            </a:r>
            <a:r>
              <a:rPr lang="en-US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Taha </a:t>
            </a:r>
            <a:r>
              <a:rPr lang="en-US" sz="1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Kieraan</a:t>
            </a:r>
            <a:r>
              <a:rPr lang="en-US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 traditionally trained graduate from Deoband </a:t>
            </a:r>
            <a:r>
              <a:rPr lang="en-US" sz="1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Darul</a:t>
            </a:r>
            <a:r>
              <a:rPr lang="en-US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Ulum</a:t>
            </a:r>
            <a:r>
              <a:rPr lang="en-US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ZA" sz="18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1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Moulana</a:t>
            </a:r>
            <a:r>
              <a:rPr lang="en-US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Kieraan</a:t>
            </a:r>
            <a:r>
              <a:rPr lang="en-US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No formal Western qualifications, but well-read: </a:t>
            </a:r>
            <a:endParaRPr lang="en-ZA" sz="18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Graduates should face the challenges of modern world. </a:t>
            </a:r>
            <a:endParaRPr lang="en-ZA" sz="18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seminary attracts international students. </a:t>
            </a:r>
            <a:endParaRPr lang="en-ZA" sz="18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offers a 2-year introductory course followed by a 4-year </a:t>
            </a:r>
            <a:r>
              <a:rPr lang="en-US" sz="1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ʿĀlimiyyah</a:t>
            </a:r>
            <a:r>
              <a:rPr lang="en-US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course: </a:t>
            </a:r>
            <a:endParaRPr lang="en-ZA" sz="18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introductory course offers the following disciplines:  </a:t>
            </a:r>
            <a:r>
              <a:rPr lang="en-US" sz="1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ʿAqīdah</a:t>
            </a:r>
            <a:r>
              <a:rPr lang="en-US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(Islamic Creed), </a:t>
            </a:r>
            <a:r>
              <a:rPr lang="en-US" sz="1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Uṣūl</a:t>
            </a:r>
            <a:r>
              <a:rPr lang="en-US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al-</a:t>
            </a:r>
            <a:r>
              <a:rPr lang="en-US" sz="1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Fiqh</a:t>
            </a:r>
            <a:r>
              <a:rPr lang="en-US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(Legal Theory), </a:t>
            </a:r>
            <a:r>
              <a:rPr lang="en-US" sz="1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Fiqh</a:t>
            </a:r>
            <a:r>
              <a:rPr lang="en-US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(Islamic Law), </a:t>
            </a:r>
            <a:r>
              <a:rPr lang="en-US" sz="1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Ḥadīth</a:t>
            </a:r>
            <a:r>
              <a:rPr lang="en-US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(Prophetic Narrations) and its critical sciences, </a:t>
            </a:r>
            <a:r>
              <a:rPr lang="en-US" sz="1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ʿUlūm</a:t>
            </a:r>
            <a:r>
              <a:rPr lang="en-US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al-</a:t>
            </a:r>
            <a:r>
              <a:rPr lang="en-US" sz="1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Qurʾān</a:t>
            </a:r>
            <a:r>
              <a:rPr lang="en-US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(Sciences of the </a:t>
            </a:r>
            <a:r>
              <a:rPr lang="en-US" sz="1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Qurʾān</a:t>
            </a:r>
            <a:r>
              <a:rPr lang="en-US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 </a:t>
            </a:r>
            <a:r>
              <a:rPr lang="en-US" sz="1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Tafsīr</a:t>
            </a:r>
            <a:r>
              <a:rPr lang="en-US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(</a:t>
            </a:r>
            <a:r>
              <a:rPr lang="en-US" sz="1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Qurʾānic</a:t>
            </a:r>
            <a:r>
              <a:rPr lang="en-US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Exegesis), </a:t>
            </a:r>
            <a:r>
              <a:rPr lang="en-US" sz="1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Tazkiyah</a:t>
            </a:r>
            <a:r>
              <a:rPr lang="en-US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(Islamic Spirituality) and </a:t>
            </a:r>
            <a:r>
              <a:rPr lang="en-US" sz="1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Sīrah</a:t>
            </a:r>
            <a:r>
              <a:rPr lang="en-US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(Prophetic Biography). </a:t>
            </a:r>
            <a:endParaRPr lang="en-ZA" sz="18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en-ZA" sz="13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endParaRPr lang="en-ZA" sz="1300" dirty="0">
              <a:solidFill>
                <a:srgbClr val="FFFFFF"/>
              </a:solidFill>
            </a:endParaRPr>
          </a:p>
        </p:txBody>
      </p:sp>
      <p:sp>
        <p:nvSpPr>
          <p:cNvPr id="4103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2DFB1B6-527C-4010-8315-2F71EF2246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4" r="23367"/>
          <a:stretch/>
        </p:blipFill>
        <p:spPr bwMode="auto">
          <a:xfrm>
            <a:off x="7486049" y="1"/>
            <a:ext cx="4706371" cy="6858001"/>
          </a:xfrm>
          <a:custGeom>
            <a:avLst/>
            <a:gdLst/>
            <a:ahLst/>
            <a:cxnLst/>
            <a:rect l="l" t="t" r="r" b="b"/>
            <a:pathLst>
              <a:path w="4963245" h="6858001">
                <a:moveTo>
                  <a:pt x="1177" y="0"/>
                </a:moveTo>
                <a:lnTo>
                  <a:pt x="1344715" y="0"/>
                </a:lnTo>
                <a:lnTo>
                  <a:pt x="1344715" y="1"/>
                </a:lnTo>
                <a:lnTo>
                  <a:pt x="4963245" y="1"/>
                </a:lnTo>
                <a:lnTo>
                  <a:pt x="4963244" y="6858001"/>
                </a:lnTo>
                <a:lnTo>
                  <a:pt x="900697" y="6858001"/>
                </a:lnTo>
                <a:lnTo>
                  <a:pt x="900697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9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9" y="5934227"/>
                </a:lnTo>
                <a:lnTo>
                  <a:pt x="132454" y="5753862"/>
                </a:lnTo>
                <a:lnTo>
                  <a:pt x="150776" y="5561838"/>
                </a:lnTo>
                <a:lnTo>
                  <a:pt x="167753" y="5354726"/>
                </a:lnTo>
                <a:lnTo>
                  <a:pt x="184058" y="5138013"/>
                </a:lnTo>
                <a:lnTo>
                  <a:pt x="198849" y="4908956"/>
                </a:lnTo>
                <a:lnTo>
                  <a:pt x="212969" y="4670298"/>
                </a:lnTo>
                <a:lnTo>
                  <a:pt x="226248" y="4421352"/>
                </a:lnTo>
                <a:lnTo>
                  <a:pt x="230955" y="4293793"/>
                </a:lnTo>
                <a:lnTo>
                  <a:pt x="236165" y="4163492"/>
                </a:lnTo>
                <a:lnTo>
                  <a:pt x="241040" y="4031133"/>
                </a:lnTo>
                <a:lnTo>
                  <a:pt x="244234" y="3898087"/>
                </a:lnTo>
                <a:lnTo>
                  <a:pt x="247091" y="3762299"/>
                </a:lnTo>
                <a:lnTo>
                  <a:pt x="250117" y="3625139"/>
                </a:lnTo>
                <a:lnTo>
                  <a:pt x="252134" y="3485236"/>
                </a:lnTo>
                <a:lnTo>
                  <a:pt x="252134" y="3343961"/>
                </a:lnTo>
                <a:lnTo>
                  <a:pt x="253142" y="3201315"/>
                </a:lnTo>
                <a:lnTo>
                  <a:pt x="252134" y="3057297"/>
                </a:lnTo>
                <a:lnTo>
                  <a:pt x="250117" y="2911221"/>
                </a:lnTo>
                <a:lnTo>
                  <a:pt x="248268" y="2765146"/>
                </a:lnTo>
                <a:lnTo>
                  <a:pt x="244234" y="2617013"/>
                </a:lnTo>
                <a:lnTo>
                  <a:pt x="240032" y="2467509"/>
                </a:lnTo>
                <a:lnTo>
                  <a:pt x="235157" y="2318004"/>
                </a:lnTo>
                <a:lnTo>
                  <a:pt x="228266" y="2167128"/>
                </a:lnTo>
                <a:lnTo>
                  <a:pt x="220029" y="2014881"/>
                </a:lnTo>
                <a:lnTo>
                  <a:pt x="212129" y="1861947"/>
                </a:lnTo>
                <a:lnTo>
                  <a:pt x="202044" y="1709014"/>
                </a:lnTo>
                <a:lnTo>
                  <a:pt x="189941" y="1554023"/>
                </a:lnTo>
                <a:lnTo>
                  <a:pt x="177839" y="1401090"/>
                </a:lnTo>
                <a:lnTo>
                  <a:pt x="163887" y="1245413"/>
                </a:lnTo>
                <a:lnTo>
                  <a:pt x="148591" y="1089051"/>
                </a:lnTo>
                <a:lnTo>
                  <a:pt x="132455" y="934746"/>
                </a:lnTo>
                <a:lnTo>
                  <a:pt x="113629" y="778383"/>
                </a:lnTo>
                <a:lnTo>
                  <a:pt x="93458" y="622707"/>
                </a:lnTo>
                <a:lnTo>
                  <a:pt x="73455" y="466344"/>
                </a:lnTo>
                <a:lnTo>
                  <a:pt x="50091" y="310668"/>
                </a:lnTo>
                <a:lnTo>
                  <a:pt x="26222" y="15567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F0DE611-05D5-431C-8B86-45AD4DF259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38439" y="11673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8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34">
            <a:extLst>
              <a:ext uri="{FF2B5EF4-FFF2-40B4-BE49-F238E27FC236}">
                <a16:creationId xmlns:a16="http://schemas.microsoft.com/office/drawing/2014/main" id="{923E8915-D2AA-4327-A45A-972C3CA95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3" name="Rectangle 36">
            <a:extLst>
              <a:ext uri="{FF2B5EF4-FFF2-40B4-BE49-F238E27FC236}">
                <a16:creationId xmlns:a16="http://schemas.microsoft.com/office/drawing/2014/main" id="{8302FC3C-9804-4950-B721-5FD704BA6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88952" cy="6858000"/>
          </a:xfrm>
          <a:prstGeom prst="rect">
            <a:avLst/>
          </a:prstGeom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4" name="Straight Connector 38">
            <a:extLst>
              <a:ext uri="{FF2B5EF4-FFF2-40B4-BE49-F238E27FC236}">
                <a16:creationId xmlns:a16="http://schemas.microsoft.com/office/drawing/2014/main" id="{6B9695BD-ECF6-49CA-8877-8C493193C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5" y="1828800"/>
            <a:ext cx="0" cy="3200400"/>
          </a:xfrm>
          <a:prstGeom prst="line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Picture 40">
            <a:extLst>
              <a:ext uri="{FF2B5EF4-FFF2-40B4-BE49-F238E27FC236}">
                <a16:creationId xmlns:a16="http://schemas.microsoft.com/office/drawing/2014/main" id="{3BC6EBB2-9BDC-4075-BA6B-43A9FBF9C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228080"/>
            <a:ext cx="993734" cy="762000"/>
          </a:xfrm>
          <a:prstGeom prst="rect">
            <a:avLst/>
          </a:prstGeom>
        </p:spPr>
      </p:pic>
      <p:sp>
        <p:nvSpPr>
          <p:cNvPr id="76" name="Freeform 5">
            <a:extLst>
              <a:ext uri="{FF2B5EF4-FFF2-40B4-BE49-F238E27FC236}">
                <a16:creationId xmlns:a16="http://schemas.microsoft.com/office/drawing/2014/main" id="{F3798573-F27B-47EB-8EA4-7EE34954C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588" y="0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66BED9-35CF-4D26-8D58-DBEAD5135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9911" y="804671"/>
            <a:ext cx="6545880" cy="5248657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endParaRPr lang="en-ZA" dirty="0"/>
          </a:p>
          <a:p>
            <a:pPr>
              <a:lnSpc>
                <a:spcPct val="90000"/>
              </a:lnSpc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pedagogy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4-6th year: more depth. Arabic text with comprehension.  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small classes, intimate teacher-student interaction</a:t>
            </a:r>
            <a:endParaRPr lang="en-Z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Encourage reading, build own library. </a:t>
            </a:r>
            <a:endParaRPr lang="en-Z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research paper: But independent research </a:t>
            </a:r>
            <a:endParaRPr lang="en-Z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Research interests: Orientalism; the challenges of post-modernity; deviant creeds; family psychology and dispute resolution; gender dynamics; inter-faith engagement and debate; Islamic economics and finance; and the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fiqh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of Muslim minorities. </a:t>
            </a:r>
            <a:endParaRPr lang="en-Z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final year: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Maslaha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(public interest) in Islamic law.  </a:t>
            </a:r>
            <a:endParaRPr lang="en-Z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en-ZA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346323D-8930-40BE-AC0D-3515A133A7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23531" y="29346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8775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8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742</Words>
  <Application>Microsoft Office PowerPoint</Application>
  <PresentationFormat>Breitbild</PresentationFormat>
  <Paragraphs>68</Paragraphs>
  <Slides>10</Slides>
  <Notes>0</Notes>
  <HiddenSlides>0</HiddenSlides>
  <MMClips>10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5" baseType="lpstr">
      <vt:lpstr>Arial</vt:lpstr>
      <vt:lpstr>Century Gothic</vt:lpstr>
      <vt:lpstr>Times New Roman</vt:lpstr>
      <vt:lpstr>Wingdings 3</vt:lpstr>
      <vt:lpstr>Ion</vt:lpstr>
      <vt:lpstr>Continuity and Change: Islamic Education in South Africa </vt:lpstr>
      <vt:lpstr>1. Historical Background</vt:lpstr>
      <vt:lpstr>2. Community-inspired Higher Education:   </vt:lpstr>
      <vt:lpstr>The Islamic College of Southern Africa (ICOSA) </vt:lpstr>
      <vt:lpstr>3. Three Tertiary Islamic Institutions in Democratic South Africa </vt:lpstr>
      <vt:lpstr>The International Peace College of Southern Africa (IPSA)</vt:lpstr>
      <vt:lpstr>Madina Institute, Cape Town</vt:lpstr>
      <vt:lpstr>Dar al-Ulum al-Arabiyyah al-Islamiyyah (The Strand Seminary) </vt:lpstr>
      <vt:lpstr>PowerPoint-Präsentation</vt:lpstr>
      <vt:lpstr>Conclusion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Continuity and Change: Islamic Education in South Africa</dc:title>
  <dc:creator>Yasien Mohamed</dc:creator>
  <cp:lastModifiedBy>k k</cp:lastModifiedBy>
  <cp:revision>1</cp:revision>
  <dcterms:created xsi:type="dcterms:W3CDTF">2020-05-26T19:08:59Z</dcterms:created>
  <dcterms:modified xsi:type="dcterms:W3CDTF">2020-05-27T10:21:07Z</dcterms:modified>
</cp:coreProperties>
</file>