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42"/>
  </p:notesMasterIdLst>
  <p:handoutMasterIdLst>
    <p:handoutMasterId r:id="rId43"/>
  </p:handoutMasterIdLst>
  <p:sldIdLst>
    <p:sldId id="300" r:id="rId2"/>
    <p:sldId id="256" r:id="rId3"/>
    <p:sldId id="301" r:id="rId4"/>
    <p:sldId id="306" r:id="rId5"/>
    <p:sldId id="302" r:id="rId6"/>
    <p:sldId id="303" r:id="rId7"/>
    <p:sldId id="257" r:id="rId8"/>
    <p:sldId id="258" r:id="rId9"/>
    <p:sldId id="259" r:id="rId10"/>
    <p:sldId id="260" r:id="rId11"/>
    <p:sldId id="267" r:id="rId12"/>
    <p:sldId id="268" r:id="rId13"/>
    <p:sldId id="262" r:id="rId14"/>
    <p:sldId id="297" r:id="rId15"/>
    <p:sldId id="264" r:id="rId16"/>
    <p:sldId id="265" r:id="rId17"/>
    <p:sldId id="269" r:id="rId18"/>
    <p:sldId id="270" r:id="rId19"/>
    <p:sldId id="271" r:id="rId20"/>
    <p:sldId id="272" r:id="rId21"/>
    <p:sldId id="273" r:id="rId22"/>
    <p:sldId id="274" r:id="rId23"/>
    <p:sldId id="275" r:id="rId24"/>
    <p:sldId id="276" r:id="rId25"/>
    <p:sldId id="277" r:id="rId26"/>
    <p:sldId id="279" r:id="rId27"/>
    <p:sldId id="280" r:id="rId28"/>
    <p:sldId id="281" r:id="rId29"/>
    <p:sldId id="283" r:id="rId30"/>
    <p:sldId id="284" r:id="rId31"/>
    <p:sldId id="285" r:id="rId32"/>
    <p:sldId id="286" r:id="rId33"/>
    <p:sldId id="287" r:id="rId34"/>
    <p:sldId id="288" r:id="rId35"/>
    <p:sldId id="289" r:id="rId36"/>
    <p:sldId id="290" r:id="rId37"/>
    <p:sldId id="298" r:id="rId38"/>
    <p:sldId id="299" r:id="rId39"/>
    <p:sldId id="304" r:id="rId40"/>
    <p:sldId id="305"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ke" initials="A" lastIdx="5" clrIdx="0">
    <p:extLst>
      <p:ext uri="{19B8F6BF-5375-455C-9EA6-DF929625EA0E}">
        <p15:presenceInfo xmlns:p15="http://schemas.microsoft.com/office/powerpoint/2012/main" userId="Ank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40F914F9-A8F2-410E-873E-9BB98ADFDF59}" type="datetimeFigureOut">
              <a:rPr lang="en-US" smtClean="0"/>
              <a:t>6/11/2020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3F786CA9-1D8A-4C1C-8FBC-9CC230235887}" type="slidenum">
              <a:rPr lang="en-US" smtClean="0"/>
              <a:t>‹#›</a:t>
            </a:fld>
            <a:endParaRPr lang="en-US"/>
          </a:p>
        </p:txBody>
      </p:sp>
    </p:spTree>
    <p:extLst>
      <p:ext uri="{BB962C8B-B14F-4D97-AF65-F5344CB8AC3E}">
        <p14:creationId xmlns:p14="http://schemas.microsoft.com/office/powerpoint/2010/main" val="2291579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528054D-2957-422F-ADBF-461FD855593E}" type="datetimeFigureOut">
              <a:rPr lang="en-US" smtClean="0"/>
              <a:pPr/>
              <a:t>6/11/2020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E37CAF2-FE43-4F81-9C53-334AFE872492}" type="slidenum">
              <a:rPr lang="en-US" smtClean="0"/>
              <a:pPr/>
              <a:t>‹#›</a:t>
            </a:fld>
            <a:endParaRPr lang="en-US"/>
          </a:p>
        </p:txBody>
      </p:sp>
    </p:spTree>
    <p:extLst>
      <p:ext uri="{BB962C8B-B14F-4D97-AF65-F5344CB8AC3E}">
        <p14:creationId xmlns:p14="http://schemas.microsoft.com/office/powerpoint/2010/main" val="451329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37CAF2-FE43-4F81-9C53-334AFE872492}" type="slidenum">
              <a:rPr lang="en-US" smtClean="0"/>
              <a:pPr/>
              <a:t>2</a:t>
            </a:fld>
            <a:endParaRPr lang="en-US"/>
          </a:p>
        </p:txBody>
      </p:sp>
    </p:spTree>
    <p:extLst>
      <p:ext uri="{BB962C8B-B14F-4D97-AF65-F5344CB8AC3E}">
        <p14:creationId xmlns:p14="http://schemas.microsoft.com/office/powerpoint/2010/main" val="4127130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17A7414-FE13-42F6-BA34-C6DD2BED4E38}" type="datetimeFigureOut">
              <a:rPr lang="en-US" smtClean="0"/>
              <a:pPr/>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D48A8-6E06-463C-9560-6133E1E74FC9}" type="slidenum">
              <a:rPr lang="en-US" smtClean="0"/>
              <a:pPr/>
              <a:t>‹#›</a:t>
            </a:fld>
            <a:endParaRPr lang="en-US"/>
          </a:p>
        </p:txBody>
      </p:sp>
    </p:spTree>
    <p:extLst>
      <p:ext uri="{BB962C8B-B14F-4D97-AF65-F5344CB8AC3E}">
        <p14:creationId xmlns:p14="http://schemas.microsoft.com/office/powerpoint/2010/main" val="4101667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7A7414-FE13-42F6-BA34-C6DD2BED4E38}" type="datetimeFigureOut">
              <a:rPr lang="en-US" smtClean="0"/>
              <a:pPr/>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D48A8-6E06-463C-9560-6133E1E74FC9}" type="slidenum">
              <a:rPr lang="en-US" smtClean="0"/>
              <a:pPr/>
              <a:t>‹#›</a:t>
            </a:fld>
            <a:endParaRPr lang="en-US"/>
          </a:p>
        </p:txBody>
      </p:sp>
    </p:spTree>
    <p:extLst>
      <p:ext uri="{BB962C8B-B14F-4D97-AF65-F5344CB8AC3E}">
        <p14:creationId xmlns:p14="http://schemas.microsoft.com/office/powerpoint/2010/main" val="388237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7A7414-FE13-42F6-BA34-C6DD2BED4E38}" type="datetimeFigureOut">
              <a:rPr lang="en-US" smtClean="0"/>
              <a:pPr/>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D48A8-6E06-463C-9560-6133E1E74FC9}"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276791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7A7414-FE13-42F6-BA34-C6DD2BED4E38}" type="datetimeFigureOut">
              <a:rPr lang="en-US" smtClean="0"/>
              <a:pPr/>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D48A8-6E06-463C-9560-6133E1E74FC9}" type="slidenum">
              <a:rPr lang="en-US" smtClean="0"/>
              <a:pPr/>
              <a:t>‹#›</a:t>
            </a:fld>
            <a:endParaRPr lang="en-US"/>
          </a:p>
        </p:txBody>
      </p:sp>
    </p:spTree>
    <p:extLst>
      <p:ext uri="{BB962C8B-B14F-4D97-AF65-F5344CB8AC3E}">
        <p14:creationId xmlns:p14="http://schemas.microsoft.com/office/powerpoint/2010/main" val="3225150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7A7414-FE13-42F6-BA34-C6DD2BED4E38}" type="datetimeFigureOut">
              <a:rPr lang="en-US" smtClean="0"/>
              <a:pPr/>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D48A8-6E06-463C-9560-6133E1E74FC9}"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50703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7A7414-FE13-42F6-BA34-C6DD2BED4E38}" type="datetimeFigureOut">
              <a:rPr lang="en-US" smtClean="0"/>
              <a:pPr/>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D48A8-6E06-463C-9560-6133E1E74FC9}" type="slidenum">
              <a:rPr lang="en-US" smtClean="0"/>
              <a:pPr/>
              <a:t>‹#›</a:t>
            </a:fld>
            <a:endParaRPr lang="en-US"/>
          </a:p>
        </p:txBody>
      </p:sp>
    </p:spTree>
    <p:extLst>
      <p:ext uri="{BB962C8B-B14F-4D97-AF65-F5344CB8AC3E}">
        <p14:creationId xmlns:p14="http://schemas.microsoft.com/office/powerpoint/2010/main" val="311472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7A7414-FE13-42F6-BA34-C6DD2BED4E38}" type="datetimeFigureOut">
              <a:rPr lang="en-US" smtClean="0"/>
              <a:pPr/>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D48A8-6E06-463C-9560-6133E1E74FC9}" type="slidenum">
              <a:rPr lang="en-US" smtClean="0"/>
              <a:pPr/>
              <a:t>‹#›</a:t>
            </a:fld>
            <a:endParaRPr lang="en-US"/>
          </a:p>
        </p:txBody>
      </p:sp>
    </p:spTree>
    <p:extLst>
      <p:ext uri="{BB962C8B-B14F-4D97-AF65-F5344CB8AC3E}">
        <p14:creationId xmlns:p14="http://schemas.microsoft.com/office/powerpoint/2010/main" val="1598655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7A7414-FE13-42F6-BA34-C6DD2BED4E38}" type="datetimeFigureOut">
              <a:rPr lang="en-US" smtClean="0"/>
              <a:pPr/>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D48A8-6E06-463C-9560-6133E1E74FC9}" type="slidenum">
              <a:rPr lang="en-US" smtClean="0"/>
              <a:pPr/>
              <a:t>‹#›</a:t>
            </a:fld>
            <a:endParaRPr lang="en-US"/>
          </a:p>
        </p:txBody>
      </p:sp>
    </p:spTree>
    <p:extLst>
      <p:ext uri="{BB962C8B-B14F-4D97-AF65-F5344CB8AC3E}">
        <p14:creationId xmlns:p14="http://schemas.microsoft.com/office/powerpoint/2010/main" val="647623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7A7414-FE13-42F6-BA34-C6DD2BED4E38}" type="datetimeFigureOut">
              <a:rPr lang="en-US" smtClean="0"/>
              <a:pPr/>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D48A8-6E06-463C-9560-6133E1E74FC9}" type="slidenum">
              <a:rPr lang="en-US" smtClean="0"/>
              <a:pPr/>
              <a:t>‹#›</a:t>
            </a:fld>
            <a:endParaRPr lang="en-US"/>
          </a:p>
        </p:txBody>
      </p:sp>
    </p:spTree>
    <p:extLst>
      <p:ext uri="{BB962C8B-B14F-4D97-AF65-F5344CB8AC3E}">
        <p14:creationId xmlns:p14="http://schemas.microsoft.com/office/powerpoint/2010/main" val="1883125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7A7414-FE13-42F6-BA34-C6DD2BED4E38}" type="datetimeFigureOut">
              <a:rPr lang="en-US" smtClean="0"/>
              <a:pPr/>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D48A8-6E06-463C-9560-6133E1E74FC9}" type="slidenum">
              <a:rPr lang="en-US" smtClean="0"/>
              <a:pPr/>
              <a:t>‹#›</a:t>
            </a:fld>
            <a:endParaRPr lang="en-US"/>
          </a:p>
        </p:txBody>
      </p:sp>
    </p:spTree>
    <p:extLst>
      <p:ext uri="{BB962C8B-B14F-4D97-AF65-F5344CB8AC3E}">
        <p14:creationId xmlns:p14="http://schemas.microsoft.com/office/powerpoint/2010/main" val="2636367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7A7414-FE13-42F6-BA34-C6DD2BED4E38}" type="datetimeFigureOut">
              <a:rPr lang="en-US" smtClean="0"/>
              <a:pPr/>
              <a:t>6/11/2020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4D48A8-6E06-463C-9560-6133E1E74FC9}" type="slidenum">
              <a:rPr lang="en-US" smtClean="0"/>
              <a:pPr/>
              <a:t>‹#›</a:t>
            </a:fld>
            <a:endParaRPr lang="en-US"/>
          </a:p>
        </p:txBody>
      </p:sp>
    </p:spTree>
    <p:extLst>
      <p:ext uri="{BB962C8B-B14F-4D97-AF65-F5344CB8AC3E}">
        <p14:creationId xmlns:p14="http://schemas.microsoft.com/office/powerpoint/2010/main" val="1125559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17A7414-FE13-42F6-BA34-C6DD2BED4E38}" type="datetimeFigureOut">
              <a:rPr lang="en-US" smtClean="0"/>
              <a:pPr/>
              <a:t>6/11/2020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4D48A8-6E06-463C-9560-6133E1E74FC9}" type="slidenum">
              <a:rPr lang="en-US" smtClean="0"/>
              <a:pPr/>
              <a:t>‹#›</a:t>
            </a:fld>
            <a:endParaRPr lang="en-US"/>
          </a:p>
        </p:txBody>
      </p:sp>
    </p:spTree>
    <p:extLst>
      <p:ext uri="{BB962C8B-B14F-4D97-AF65-F5344CB8AC3E}">
        <p14:creationId xmlns:p14="http://schemas.microsoft.com/office/powerpoint/2010/main" val="3350027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17A7414-FE13-42F6-BA34-C6DD2BED4E38}" type="datetimeFigureOut">
              <a:rPr lang="en-US" smtClean="0"/>
              <a:pPr/>
              <a:t>6/11/2020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4D48A8-6E06-463C-9560-6133E1E74FC9}" type="slidenum">
              <a:rPr lang="en-US" smtClean="0"/>
              <a:pPr/>
              <a:t>‹#›</a:t>
            </a:fld>
            <a:endParaRPr lang="en-US"/>
          </a:p>
        </p:txBody>
      </p:sp>
    </p:spTree>
    <p:extLst>
      <p:ext uri="{BB962C8B-B14F-4D97-AF65-F5344CB8AC3E}">
        <p14:creationId xmlns:p14="http://schemas.microsoft.com/office/powerpoint/2010/main" val="629388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7A7414-FE13-42F6-BA34-C6DD2BED4E38}" type="datetimeFigureOut">
              <a:rPr lang="en-US" smtClean="0"/>
              <a:pPr/>
              <a:t>6/11/2020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4D48A8-6E06-463C-9560-6133E1E74FC9}" type="slidenum">
              <a:rPr lang="en-US" smtClean="0"/>
              <a:pPr/>
              <a:t>‹#›</a:t>
            </a:fld>
            <a:endParaRPr lang="en-US"/>
          </a:p>
        </p:txBody>
      </p:sp>
    </p:spTree>
    <p:extLst>
      <p:ext uri="{BB962C8B-B14F-4D97-AF65-F5344CB8AC3E}">
        <p14:creationId xmlns:p14="http://schemas.microsoft.com/office/powerpoint/2010/main" val="2069480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7A7414-FE13-42F6-BA34-C6DD2BED4E38}" type="datetimeFigureOut">
              <a:rPr lang="en-US" smtClean="0"/>
              <a:pPr/>
              <a:t>6/11/2020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4D48A8-6E06-463C-9560-6133E1E74FC9}" type="slidenum">
              <a:rPr lang="en-US" smtClean="0"/>
              <a:pPr/>
              <a:t>‹#›</a:t>
            </a:fld>
            <a:endParaRPr lang="en-US"/>
          </a:p>
        </p:txBody>
      </p:sp>
    </p:spTree>
    <p:extLst>
      <p:ext uri="{BB962C8B-B14F-4D97-AF65-F5344CB8AC3E}">
        <p14:creationId xmlns:p14="http://schemas.microsoft.com/office/powerpoint/2010/main" val="2171253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7A7414-FE13-42F6-BA34-C6DD2BED4E38}" type="datetimeFigureOut">
              <a:rPr lang="en-US" smtClean="0"/>
              <a:pPr/>
              <a:t>6/11/2020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4D48A8-6E06-463C-9560-6133E1E74FC9}" type="slidenum">
              <a:rPr lang="en-US" smtClean="0"/>
              <a:pPr/>
              <a:t>‹#›</a:t>
            </a:fld>
            <a:endParaRPr lang="en-US"/>
          </a:p>
        </p:txBody>
      </p:sp>
    </p:spTree>
    <p:extLst>
      <p:ext uri="{BB962C8B-B14F-4D97-AF65-F5344CB8AC3E}">
        <p14:creationId xmlns:p14="http://schemas.microsoft.com/office/powerpoint/2010/main" val="1656942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7A7414-FE13-42F6-BA34-C6DD2BED4E38}" type="datetimeFigureOut">
              <a:rPr lang="en-US" smtClean="0"/>
              <a:pPr/>
              <a:t>6/11/2020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E4D48A8-6E06-463C-9560-6133E1E74FC9}" type="slidenum">
              <a:rPr lang="en-US" smtClean="0"/>
              <a:pPr/>
              <a:t>‹#›</a:t>
            </a:fld>
            <a:endParaRPr lang="en-US"/>
          </a:p>
        </p:txBody>
      </p:sp>
    </p:spTree>
    <p:extLst>
      <p:ext uri="{BB962C8B-B14F-4D97-AF65-F5344CB8AC3E}">
        <p14:creationId xmlns:p14="http://schemas.microsoft.com/office/powerpoint/2010/main" val="3216710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hyperlink" Target="mailto:bouzenita@squ.edu.om" TargetMode="Externa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1187356"/>
            <a:ext cx="7766936" cy="1828800"/>
          </a:xfrm>
        </p:spPr>
        <p:txBody>
          <a:bodyPr/>
          <a:lstStyle/>
          <a:p>
            <a:pPr algn="ctr"/>
            <a:r>
              <a:rPr lang="en-US" dirty="0" err="1" smtClean="0"/>
              <a:t>Ringvorlesung</a:t>
            </a:r>
            <a:r>
              <a:rPr lang="en-US" dirty="0" smtClean="0"/>
              <a:t> </a:t>
            </a:r>
            <a:r>
              <a:rPr lang="en-US" dirty="0" err="1" smtClean="0"/>
              <a:t>Osnabr</a:t>
            </a:r>
            <a:r>
              <a:rPr lang="en-US" dirty="0" err="1" smtClean="0">
                <a:latin typeface="Times New Roman" panose="02020603050405020304" pitchFamily="18" charset="0"/>
                <a:cs typeface="Times New Roman" panose="02020603050405020304" pitchFamily="18" charset="0"/>
              </a:rPr>
              <a:t>ü</a:t>
            </a:r>
            <a:r>
              <a:rPr lang="en-US" dirty="0" err="1" smtClean="0"/>
              <a:t>ck</a:t>
            </a:r>
            <a:r>
              <a:rPr lang="en-US" dirty="0" smtClean="0"/>
              <a:t> SS 2020</a:t>
            </a:r>
            <a:endParaRPr lang="en-US" dirty="0"/>
          </a:p>
        </p:txBody>
      </p:sp>
      <p:sp>
        <p:nvSpPr>
          <p:cNvPr id="3" name="Subtitle 2"/>
          <p:cNvSpPr>
            <a:spLocks noGrp="1"/>
          </p:cNvSpPr>
          <p:nvPr>
            <p:ph type="subTitle" idx="1"/>
          </p:nvPr>
        </p:nvSpPr>
        <p:spPr>
          <a:xfrm>
            <a:off x="1507067" y="3425589"/>
            <a:ext cx="7766936" cy="1160059"/>
          </a:xfrm>
        </p:spPr>
        <p:txBody>
          <a:bodyPr>
            <a:noAutofit/>
          </a:bodyPr>
          <a:lstStyle/>
          <a:p>
            <a:pPr algn="ctr"/>
            <a:r>
              <a:rPr lang="en-US" sz="1600" dirty="0" smtClean="0"/>
              <a:t>Continuity and Change: Islamic Religious Pedagogy in Time, Space and Culture</a:t>
            </a:r>
          </a:p>
          <a:p>
            <a:pPr algn="ctr"/>
            <a:r>
              <a:rPr lang="en-US" sz="1600" dirty="0" err="1" smtClean="0"/>
              <a:t>Kontinuit</a:t>
            </a:r>
            <a:r>
              <a:rPr lang="en-US" sz="1600" dirty="0" err="1" smtClean="0">
                <a:latin typeface="Times New Roman" panose="02020603050405020304" pitchFamily="18" charset="0"/>
                <a:cs typeface="Times New Roman" panose="02020603050405020304" pitchFamily="18" charset="0"/>
              </a:rPr>
              <a:t>ä</a:t>
            </a:r>
            <a:r>
              <a:rPr lang="en-US" sz="1600" dirty="0" err="1" smtClean="0"/>
              <a:t>t</a:t>
            </a:r>
            <a:r>
              <a:rPr lang="en-US" sz="1600" dirty="0" smtClean="0"/>
              <a:t> und </a:t>
            </a:r>
            <a:r>
              <a:rPr lang="en-US" sz="1600" dirty="0" err="1" smtClean="0"/>
              <a:t>Wandel</a:t>
            </a:r>
            <a:r>
              <a:rPr lang="en-US" sz="1600" dirty="0" smtClean="0"/>
              <a:t>: </a:t>
            </a:r>
            <a:r>
              <a:rPr lang="de-DE" sz="1600" dirty="0"/>
              <a:t>Islamische Religionspädagogik in Zeit, Raum und</a:t>
            </a:r>
          </a:p>
          <a:p>
            <a:pPr algn="ctr"/>
            <a:r>
              <a:rPr lang="de-DE" sz="1600" dirty="0"/>
              <a:t>Kultur</a:t>
            </a:r>
            <a:endParaRPr lang="en-US" sz="16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47590970"/>
      </p:ext>
    </p:extLst>
  </p:cSld>
  <p:clrMapOvr>
    <a:masterClrMapping/>
  </p:clrMapOvr>
  <mc:AlternateContent xmlns:mc="http://schemas.openxmlformats.org/markup-compatibility/2006">
    <mc:Choice xmlns:p14="http://schemas.microsoft.com/office/powerpoint/2010/main" Requires="p14">
      <p:transition spd="slow" p14:dur="2000" advTm="21450"/>
    </mc:Choice>
    <mc:Fallback>
      <p:transition spd="slow" advTm="21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Grave inscription</a:t>
            </a:r>
            <a:endParaRPr lang="en-US"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388394" y="1310185"/>
            <a:ext cx="6059570" cy="539508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49608784"/>
      </p:ext>
    </p:extLst>
  </p:cSld>
  <p:clrMapOvr>
    <a:masterClrMapping/>
  </p:clrMapOvr>
  <mc:AlternateContent xmlns:mc="http://schemas.openxmlformats.org/markup-compatibility/2006">
    <mc:Choice xmlns:p14="http://schemas.microsoft.com/office/powerpoint/2010/main" Requires="p14">
      <p:transition spd="slow" p14:dur="2000" advTm="6392"/>
    </mc:Choice>
    <mc:Fallback>
      <p:transition spd="slow" advTm="6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Islamic Educational Literature</a:t>
            </a:r>
            <a:endParaRPr lang="en-US" dirty="0"/>
          </a:p>
        </p:txBody>
      </p:sp>
      <p:sp>
        <p:nvSpPr>
          <p:cNvPr id="3" name="Content Placeholder 2"/>
          <p:cNvSpPr>
            <a:spLocks noGrp="1"/>
          </p:cNvSpPr>
          <p:nvPr>
            <p:ph idx="1"/>
          </p:nvPr>
        </p:nvSpPr>
        <p:spPr/>
        <p:txBody>
          <a:bodyPr>
            <a:normAutofit/>
          </a:bodyPr>
          <a:lstStyle/>
          <a:p>
            <a:pPr algn="just"/>
            <a:r>
              <a:rPr lang="en-US" dirty="0"/>
              <a:t>Islamic pedagogical works are situated in different literary styles, according to the author’s background; they can be part of professional </a:t>
            </a:r>
            <a:r>
              <a:rPr lang="en-US" dirty="0" err="1"/>
              <a:t>adab</a:t>
            </a:r>
            <a:r>
              <a:rPr lang="en-US" dirty="0"/>
              <a:t> literature, such as the works of Ibn </a:t>
            </a:r>
            <a:r>
              <a:rPr lang="en-US" dirty="0" err="1"/>
              <a:t>Saḥnūn</a:t>
            </a:r>
            <a:r>
              <a:rPr lang="en-US" dirty="0"/>
              <a:t> (3</a:t>
            </a:r>
            <a:r>
              <a:rPr lang="en-US" baseline="30000" dirty="0"/>
              <a:t>rd</a:t>
            </a:r>
            <a:r>
              <a:rPr lang="en-US" dirty="0"/>
              <a:t> century AH) and </a:t>
            </a:r>
            <a:r>
              <a:rPr lang="en-US" dirty="0" smtClean="0"/>
              <a:t>Al-</a:t>
            </a:r>
            <a:r>
              <a:rPr lang="en-US" dirty="0" err="1" smtClean="0"/>
              <a:t>Jāhi</a:t>
            </a:r>
            <a:r>
              <a:rPr lang="en-US" dirty="0" err="1" smtClean="0">
                <a:latin typeface="Times New Roman" panose="02020603050405020304" pitchFamily="18" charset="0"/>
                <a:cs typeface="Times New Roman" panose="02020603050405020304" pitchFamily="18" charset="0"/>
              </a:rPr>
              <a:t>ẓ</a:t>
            </a:r>
            <a:r>
              <a:rPr lang="en-US" dirty="0" smtClean="0"/>
              <a:t> </a:t>
            </a:r>
            <a:r>
              <a:rPr lang="en-US" dirty="0"/>
              <a:t>(4</a:t>
            </a:r>
            <a:r>
              <a:rPr lang="en-US" baseline="30000" dirty="0"/>
              <a:t>th</a:t>
            </a:r>
            <a:r>
              <a:rPr lang="en-US" dirty="0"/>
              <a:t> century AH), philosophical (Al-</a:t>
            </a:r>
            <a:r>
              <a:rPr lang="en-US" dirty="0" err="1"/>
              <a:t>Fārābī</a:t>
            </a:r>
            <a:r>
              <a:rPr lang="en-US" dirty="0"/>
              <a:t>, of the </a:t>
            </a:r>
            <a:r>
              <a:rPr lang="en-US" dirty="0" smtClean="0"/>
              <a:t>10th </a:t>
            </a:r>
            <a:r>
              <a:rPr lang="en-US" dirty="0"/>
              <a:t>century), or theologically inclined (</a:t>
            </a:r>
            <a:r>
              <a:rPr lang="en-US" dirty="0" smtClean="0"/>
              <a:t>Al-</a:t>
            </a:r>
            <a:r>
              <a:rPr lang="en-US" dirty="0" err="1" smtClean="0"/>
              <a:t>Ghazālī</a:t>
            </a:r>
            <a:r>
              <a:rPr lang="en-US" dirty="0" smtClean="0"/>
              <a:t>, 11/12</a:t>
            </a:r>
            <a:r>
              <a:rPr lang="en-US" baseline="30000" dirty="0" smtClean="0"/>
              <a:t>th</a:t>
            </a:r>
            <a:r>
              <a:rPr lang="en-US" dirty="0" smtClean="0"/>
              <a:t> century). </a:t>
            </a:r>
          </a:p>
          <a:p>
            <a:pPr algn="just"/>
            <a:r>
              <a:rPr lang="en-US" dirty="0" smtClean="0"/>
              <a:t>These </a:t>
            </a:r>
            <a:r>
              <a:rPr lang="en-US" dirty="0"/>
              <a:t>authors </a:t>
            </a:r>
            <a:r>
              <a:rPr lang="en-US" dirty="0" smtClean="0"/>
              <a:t>were educationalists </a:t>
            </a:r>
            <a:r>
              <a:rPr lang="en-US" dirty="0"/>
              <a:t>next to being scholars of </a:t>
            </a:r>
            <a:r>
              <a:rPr lang="en-US" dirty="0" err="1"/>
              <a:t>ḥadīth</a:t>
            </a:r>
            <a:r>
              <a:rPr lang="en-US" dirty="0"/>
              <a:t> and </a:t>
            </a:r>
            <a:r>
              <a:rPr lang="en-US" dirty="0" err="1"/>
              <a:t>fiqh</a:t>
            </a:r>
            <a:r>
              <a:rPr lang="en-US" dirty="0"/>
              <a:t>, </a:t>
            </a:r>
            <a:r>
              <a:rPr lang="en-US" dirty="0" err="1"/>
              <a:t>uṣūl</a:t>
            </a:r>
            <a:r>
              <a:rPr lang="en-US" dirty="0"/>
              <a:t> al-</a:t>
            </a:r>
            <a:r>
              <a:rPr lang="en-US" dirty="0" err="1"/>
              <a:t>dīn</a:t>
            </a:r>
            <a:r>
              <a:rPr lang="en-US" dirty="0"/>
              <a:t>, literati and scientists (compare </a:t>
            </a:r>
            <a:r>
              <a:rPr lang="en-US" dirty="0" err="1" smtClean="0"/>
              <a:t>G</a:t>
            </a:r>
            <a:r>
              <a:rPr lang="en-US" dirty="0" err="1" smtClean="0">
                <a:latin typeface="Times New Roman" panose="02020603050405020304" pitchFamily="18" charset="0"/>
                <a:cs typeface="Times New Roman" panose="02020603050405020304" pitchFamily="18" charset="0"/>
              </a:rPr>
              <a:t>ü</a:t>
            </a:r>
            <a:r>
              <a:rPr lang="en-US" dirty="0" err="1" smtClean="0"/>
              <a:t>nther</a:t>
            </a:r>
            <a:r>
              <a:rPr lang="en-US" dirty="0"/>
              <a:t>, 2006, 369). </a:t>
            </a:r>
            <a:endParaRPr lang="en-US" dirty="0" smtClean="0"/>
          </a:p>
          <a:p>
            <a:pPr algn="just"/>
            <a:r>
              <a:rPr lang="en-US" dirty="0" err="1" smtClean="0"/>
              <a:t>Shaykh</a:t>
            </a:r>
            <a:r>
              <a:rPr lang="en-US" dirty="0" smtClean="0"/>
              <a:t> </a:t>
            </a:r>
            <a:r>
              <a:rPr lang="en-US" dirty="0" err="1"/>
              <a:t>Jā</a:t>
            </a:r>
            <a:r>
              <a:rPr lang="en-US" baseline="30000" dirty="0" err="1"/>
              <a:t>c</a:t>
            </a:r>
            <a:r>
              <a:rPr lang="en-US" dirty="0" err="1"/>
              <a:t>id’s</a:t>
            </a:r>
            <a:r>
              <a:rPr lang="en-US" dirty="0"/>
              <a:t> </a:t>
            </a:r>
            <a:r>
              <a:rPr lang="en-US" i="1" dirty="0"/>
              <a:t>K. Al-</a:t>
            </a:r>
            <a:r>
              <a:rPr lang="en-US" i="1" dirty="0" err="1"/>
              <a:t>Madāris</a:t>
            </a:r>
            <a:r>
              <a:rPr lang="en-US" dirty="0"/>
              <a:t> therefore stands in a long tradition.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7320555"/>
      </p:ext>
    </p:extLst>
  </p:cSld>
  <p:clrMapOvr>
    <a:masterClrMapping/>
  </p:clrMapOvr>
  <mc:AlternateContent xmlns:mc="http://schemas.openxmlformats.org/markup-compatibility/2006">
    <mc:Choice xmlns:p14="http://schemas.microsoft.com/office/powerpoint/2010/main" Requires="p14">
      <p:transition spd="slow" p14:dur="2000" advTm="60215"/>
    </mc:Choice>
    <mc:Fallback>
      <p:transition spd="slow" advTm="60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Islamic Educational literature and the k. al-</a:t>
            </a:r>
            <a:r>
              <a:rPr lang="en-US" dirty="0" err="1" smtClean="0"/>
              <a:t>Mad</a:t>
            </a:r>
            <a:r>
              <a:rPr lang="en-US" dirty="0" err="1" smtClean="0">
                <a:latin typeface="Times New Roman" panose="02020603050405020304" pitchFamily="18" charset="0"/>
                <a:cs typeface="Times New Roman" panose="02020603050405020304" pitchFamily="18" charset="0"/>
              </a:rPr>
              <a:t>āris</a:t>
            </a:r>
            <a:endParaRPr lang="en-US" dirty="0"/>
          </a:p>
        </p:txBody>
      </p:sp>
      <p:sp>
        <p:nvSpPr>
          <p:cNvPr id="3" name="Content Placeholder 2"/>
          <p:cNvSpPr>
            <a:spLocks noGrp="1"/>
          </p:cNvSpPr>
          <p:nvPr>
            <p:ph idx="1"/>
          </p:nvPr>
        </p:nvSpPr>
        <p:spPr>
          <a:xfrm>
            <a:off x="677333" y="2160589"/>
            <a:ext cx="8739621" cy="4376689"/>
          </a:xfrm>
        </p:spPr>
        <p:txBody>
          <a:bodyPr>
            <a:normAutofit/>
          </a:bodyPr>
          <a:lstStyle/>
          <a:p>
            <a:pPr algn="just"/>
            <a:r>
              <a:rPr lang="en-US" sz="2000" dirty="0"/>
              <a:t>Many of the topics he discusses have been raised and – at times divergently – answered  by his predecessors centuries ago. Ibn </a:t>
            </a:r>
            <a:r>
              <a:rPr lang="en-US" sz="2000" dirty="0" err="1"/>
              <a:t>Saḥnūn</a:t>
            </a:r>
            <a:r>
              <a:rPr lang="en-US" sz="2000" dirty="0"/>
              <a:t> in his </a:t>
            </a:r>
            <a:r>
              <a:rPr lang="en-US" sz="2000" dirty="0" err="1"/>
              <a:t>Kitāb</a:t>
            </a:r>
            <a:r>
              <a:rPr lang="en-US" sz="2000" dirty="0"/>
              <a:t> </a:t>
            </a:r>
            <a:r>
              <a:rPr lang="en-US" sz="2000" dirty="0" err="1"/>
              <a:t>Adab</a:t>
            </a:r>
            <a:r>
              <a:rPr lang="en-US" sz="2000" dirty="0"/>
              <a:t> al-</a:t>
            </a:r>
            <a:r>
              <a:rPr lang="en-US" sz="2000" dirty="0" err="1"/>
              <a:t>Mu</a:t>
            </a:r>
            <a:r>
              <a:rPr lang="en-US" sz="2000" baseline="30000" dirty="0" err="1"/>
              <a:t>c</a:t>
            </a:r>
            <a:r>
              <a:rPr lang="en-US" sz="2000" dirty="0" err="1"/>
              <a:t>allimīna</a:t>
            </a:r>
            <a:r>
              <a:rPr lang="en-US" sz="2000" dirty="0"/>
              <a:t>, for instance, discusses some very similar issues of student-teacher relations, equity between students, the teacher’s responsibilities and other questions – a phenomenon that, finally, proves the coherence of the Islamic educational systems throughout time and space (Ibn </a:t>
            </a:r>
            <a:r>
              <a:rPr lang="en-US" sz="2000" dirty="0" err="1"/>
              <a:t>Saḥnūn</a:t>
            </a:r>
            <a:r>
              <a:rPr lang="en-US" sz="2000" dirty="0"/>
              <a:t>, 1972</a:t>
            </a:r>
            <a:r>
              <a:rPr lang="en-US" sz="2000" dirty="0" smtClean="0"/>
              <a:t>).</a:t>
            </a:r>
          </a:p>
          <a:p>
            <a:pPr algn="just"/>
            <a:r>
              <a:rPr lang="en-US" sz="2000" dirty="0" smtClean="0"/>
              <a:t> </a:t>
            </a:r>
            <a:r>
              <a:rPr lang="en-US" sz="2000" dirty="0"/>
              <a:t>It may also serve as evidence that the different parts of the Islamic world, regardless of madhhab affiliations, shared a common standard literature and discussed shared topics in a comparable style. Preceding discussions of shared </a:t>
            </a:r>
            <a:r>
              <a:rPr lang="en-US" sz="2000" dirty="0" smtClean="0"/>
              <a:t>topic do </a:t>
            </a:r>
            <a:r>
              <a:rPr lang="en-US" sz="2000" dirty="0"/>
              <a:t>however in no way belittle the importance of </a:t>
            </a:r>
            <a:r>
              <a:rPr lang="en-US" sz="2000" dirty="0" err="1"/>
              <a:t>Shaykh</a:t>
            </a:r>
            <a:r>
              <a:rPr lang="en-US" sz="2000" dirty="0"/>
              <a:t> </a:t>
            </a:r>
            <a:r>
              <a:rPr lang="en-US" sz="2000" dirty="0" err="1"/>
              <a:t>Jā</a:t>
            </a:r>
            <a:r>
              <a:rPr lang="en-US" sz="2000" baseline="30000" dirty="0" err="1"/>
              <a:t>c</a:t>
            </a:r>
            <a:r>
              <a:rPr lang="en-US" sz="2000" dirty="0" err="1"/>
              <a:t>id’s</a:t>
            </a:r>
            <a:r>
              <a:rPr lang="en-US" sz="2000" dirty="0"/>
              <a:t> book.</a:t>
            </a:r>
          </a:p>
          <a:p>
            <a:pPr algn="just"/>
            <a:endParaRPr lang="en-US" sz="20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5849912"/>
      </p:ext>
    </p:extLst>
  </p:cSld>
  <p:clrMapOvr>
    <a:masterClrMapping/>
  </p:clrMapOvr>
  <mc:AlternateContent xmlns:mc="http://schemas.openxmlformats.org/markup-compatibility/2006">
    <mc:Choice xmlns:p14="http://schemas.microsoft.com/office/powerpoint/2010/main" Requires="p14">
      <p:transition spd="slow" p14:dur="2000" advTm="65423"/>
    </mc:Choice>
    <mc:Fallback>
      <p:transition spd="slow" advTm="65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كتاب المدارس وأموالها والقول في المتعلمين فيها</a:t>
            </a:r>
            <a:endParaRPr lang="en-US" dirty="0"/>
          </a:p>
        </p:txBody>
      </p:sp>
      <p:sp>
        <p:nvSpPr>
          <p:cNvPr id="3" name="Content Placeholder 2"/>
          <p:cNvSpPr>
            <a:spLocks noGrp="1"/>
          </p:cNvSpPr>
          <p:nvPr>
            <p:ph idx="1"/>
          </p:nvPr>
        </p:nvSpPr>
        <p:spPr/>
        <p:txBody>
          <a:bodyPr>
            <a:normAutofit lnSpcReduction="10000"/>
          </a:bodyPr>
          <a:lstStyle/>
          <a:p>
            <a:r>
              <a:rPr lang="en-US" i="1" dirty="0"/>
              <a:t>Al-</a:t>
            </a:r>
            <a:r>
              <a:rPr lang="en-US" i="1" dirty="0" err="1"/>
              <a:t>Madāris</a:t>
            </a:r>
            <a:r>
              <a:rPr lang="en-US" i="1" dirty="0"/>
              <a:t> </a:t>
            </a:r>
            <a:r>
              <a:rPr lang="en-US" i="1" dirty="0" err="1"/>
              <a:t>wa</a:t>
            </a:r>
            <a:r>
              <a:rPr lang="en-US" i="1" dirty="0"/>
              <a:t> </a:t>
            </a:r>
            <a:r>
              <a:rPr lang="en-US" i="1" dirty="0" err="1"/>
              <a:t>amwāluhā</a:t>
            </a:r>
            <a:r>
              <a:rPr lang="en-US" i="1" dirty="0"/>
              <a:t> </a:t>
            </a:r>
            <a:r>
              <a:rPr lang="en-US" i="1" dirty="0" err="1"/>
              <a:t>wa</a:t>
            </a:r>
            <a:r>
              <a:rPr lang="en-US" i="1" dirty="0"/>
              <a:t> l-</a:t>
            </a:r>
            <a:r>
              <a:rPr lang="en-US" i="1" dirty="0" err="1"/>
              <a:t>qawl</a:t>
            </a:r>
            <a:r>
              <a:rPr lang="en-US" i="1" dirty="0"/>
              <a:t> </a:t>
            </a:r>
            <a:r>
              <a:rPr lang="en-US" i="1" dirty="0" err="1"/>
              <a:t>fī</a:t>
            </a:r>
            <a:r>
              <a:rPr lang="en-US" i="1" dirty="0"/>
              <a:t> l-</a:t>
            </a:r>
            <a:r>
              <a:rPr lang="en-US" i="1" dirty="0" err="1"/>
              <a:t>muta</a:t>
            </a:r>
            <a:r>
              <a:rPr lang="en-US" i="1" baseline="30000" dirty="0" err="1"/>
              <a:t>c</a:t>
            </a:r>
            <a:r>
              <a:rPr lang="en-US" i="1" dirty="0" err="1"/>
              <a:t>allimīna</a:t>
            </a:r>
            <a:r>
              <a:rPr lang="en-US" i="1" dirty="0"/>
              <a:t> </a:t>
            </a:r>
            <a:r>
              <a:rPr lang="en-US" i="1" dirty="0" err="1"/>
              <a:t>fīhā</a:t>
            </a:r>
            <a:r>
              <a:rPr lang="en-US" i="1" dirty="0"/>
              <a:t> (Schools and their funds, and what is to say about those studying in them) </a:t>
            </a:r>
            <a:r>
              <a:rPr lang="en-US" dirty="0"/>
              <a:t>is the title of the third chapter of the book </a:t>
            </a:r>
            <a:r>
              <a:rPr lang="en-US" b="1" i="1" dirty="0" err="1"/>
              <a:t>Kitāb</a:t>
            </a:r>
            <a:r>
              <a:rPr lang="en-US" b="1" i="1" dirty="0"/>
              <a:t> al-</a:t>
            </a:r>
            <a:r>
              <a:rPr lang="en-US" b="1" i="1" dirty="0" err="1"/>
              <a:t>Masājid</a:t>
            </a:r>
            <a:r>
              <a:rPr lang="en-US" b="1" i="1" dirty="0"/>
              <a:t> </a:t>
            </a:r>
            <a:r>
              <a:rPr lang="en-US" b="1" i="1" dirty="0" err="1"/>
              <a:t>wa</a:t>
            </a:r>
            <a:r>
              <a:rPr lang="en-US" b="1" i="1" dirty="0"/>
              <a:t> </a:t>
            </a:r>
            <a:r>
              <a:rPr lang="en-US" b="1" i="1" dirty="0" err="1"/>
              <a:t>aḥkāmuhā</a:t>
            </a:r>
            <a:r>
              <a:rPr lang="en-US" b="1" i="1" dirty="0"/>
              <a:t> </a:t>
            </a:r>
            <a:r>
              <a:rPr lang="en-US" b="1" i="1" dirty="0" err="1"/>
              <a:t>wa</a:t>
            </a:r>
            <a:r>
              <a:rPr lang="en-US" b="1" i="1" dirty="0"/>
              <a:t> l-</a:t>
            </a:r>
            <a:r>
              <a:rPr lang="en-US" b="1" i="1" dirty="0" err="1"/>
              <a:t>madāris</a:t>
            </a:r>
            <a:r>
              <a:rPr lang="en-US" b="1" i="1" dirty="0"/>
              <a:t> </a:t>
            </a:r>
            <a:r>
              <a:rPr lang="en-US" b="1" i="1" dirty="0" err="1"/>
              <a:t>wa</a:t>
            </a:r>
            <a:r>
              <a:rPr lang="en-US" b="1" i="1" dirty="0"/>
              <a:t> </a:t>
            </a:r>
            <a:r>
              <a:rPr lang="en-US" b="1" i="1" dirty="0" err="1"/>
              <a:t>aqsāmuhā</a:t>
            </a:r>
            <a:r>
              <a:rPr lang="en-US" b="1" i="1" dirty="0"/>
              <a:t> </a:t>
            </a:r>
            <a:r>
              <a:rPr lang="en-US" b="1" i="1" dirty="0" err="1"/>
              <a:t>wa</a:t>
            </a:r>
            <a:r>
              <a:rPr lang="en-US" b="1" i="1" dirty="0"/>
              <a:t> l-</a:t>
            </a:r>
            <a:r>
              <a:rPr lang="en-US" b="1" i="1" dirty="0" err="1"/>
              <a:t>muḥaṣṣanah</a:t>
            </a:r>
            <a:r>
              <a:rPr lang="en-US" b="1" i="1" dirty="0"/>
              <a:t> </a:t>
            </a:r>
            <a:r>
              <a:rPr lang="en-US" b="1" i="1" dirty="0" err="1"/>
              <a:t>wa</a:t>
            </a:r>
            <a:r>
              <a:rPr lang="en-US" b="1" i="1" dirty="0"/>
              <a:t> </a:t>
            </a:r>
            <a:r>
              <a:rPr lang="en-US" b="1" i="1" dirty="0" err="1"/>
              <a:t>qawwāmuhā</a:t>
            </a:r>
            <a:r>
              <a:rPr lang="en-US" dirty="0"/>
              <a:t> (</a:t>
            </a:r>
            <a:r>
              <a:rPr lang="en-US" b="1" i="1" dirty="0"/>
              <a:t>The Book on Mosques and their Rules, Schools and their Sections and Fortresses and their Foundations</a:t>
            </a:r>
            <a:r>
              <a:rPr lang="en-US" dirty="0"/>
              <a:t>). </a:t>
            </a:r>
            <a:endParaRPr lang="en-US" dirty="0" smtClean="0"/>
          </a:p>
          <a:p>
            <a:r>
              <a:rPr lang="en-US" b="1" i="1" dirty="0" err="1"/>
              <a:t>Kitāb</a:t>
            </a:r>
            <a:r>
              <a:rPr lang="en-US" b="1" i="1" dirty="0"/>
              <a:t> al-</a:t>
            </a:r>
            <a:r>
              <a:rPr lang="en-US" b="1" i="1" dirty="0" err="1"/>
              <a:t>Masājid</a:t>
            </a:r>
            <a:r>
              <a:rPr lang="en-US" b="1" i="1" dirty="0"/>
              <a:t> </a:t>
            </a:r>
            <a:r>
              <a:rPr lang="en-US" dirty="0"/>
              <a:t>is one of the most important books of </a:t>
            </a:r>
            <a:r>
              <a:rPr lang="en-US" dirty="0" err="1"/>
              <a:t>Shaykh</a:t>
            </a:r>
            <a:r>
              <a:rPr lang="en-US" dirty="0"/>
              <a:t> </a:t>
            </a:r>
            <a:r>
              <a:rPr lang="en-US" dirty="0" err="1"/>
              <a:t>Jā</a:t>
            </a:r>
            <a:r>
              <a:rPr lang="en-US" baseline="30000" dirty="0" err="1"/>
              <a:t>c</a:t>
            </a:r>
            <a:r>
              <a:rPr lang="en-US" dirty="0" err="1"/>
              <a:t>id</a:t>
            </a:r>
            <a:r>
              <a:rPr lang="en-US" dirty="0"/>
              <a:t>. The book, a </a:t>
            </a:r>
            <a:r>
              <a:rPr lang="en-US" dirty="0" err="1"/>
              <a:t>fiqhi</a:t>
            </a:r>
            <a:r>
              <a:rPr lang="en-US" dirty="0"/>
              <a:t> treatise in its nature, is divided into four chapters. It discusses case studies (</a:t>
            </a:r>
            <a:r>
              <a:rPr lang="en-US" i="1" dirty="0" err="1"/>
              <a:t>masā’il</a:t>
            </a:r>
            <a:r>
              <a:rPr lang="en-US" dirty="0"/>
              <a:t>) related to the running, administration and organization of mosques, fortresses and schools. </a:t>
            </a:r>
            <a:endParaRPr lang="ar-SA" dirty="0" smtClean="0"/>
          </a:p>
          <a:p>
            <a:r>
              <a:rPr lang="en-US" dirty="0" smtClean="0"/>
              <a:t>Edited </a:t>
            </a:r>
            <a:r>
              <a:rPr lang="en-US" dirty="0"/>
              <a:t>and published in an independent volume by Dr. </a:t>
            </a:r>
            <a:r>
              <a:rPr lang="en-US" dirty="0" err="1"/>
              <a:t>Khalfān</a:t>
            </a:r>
            <a:r>
              <a:rPr lang="en-US" dirty="0"/>
              <a:t> b. </a:t>
            </a:r>
            <a:r>
              <a:rPr lang="en-US" dirty="0" err="1"/>
              <a:t>Nāṣir</a:t>
            </a:r>
            <a:r>
              <a:rPr lang="en-US" dirty="0"/>
              <a:t> al-</a:t>
            </a:r>
            <a:r>
              <a:rPr lang="en-US" dirty="0" err="1"/>
              <a:t>Jābirī</a:t>
            </a:r>
            <a:r>
              <a:rPr lang="en-US" dirty="0"/>
              <a:t>, Oman, 2017, 188 pages. The introduction to the book mentions details of the different versions of the manuscripts, their comparison and method in editing.</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2411497"/>
      </p:ext>
    </p:extLst>
  </p:cSld>
  <p:clrMapOvr>
    <a:masterClrMapping/>
  </p:clrMapOvr>
  <mc:AlternateContent xmlns:mc="http://schemas.openxmlformats.org/markup-compatibility/2006">
    <mc:Choice xmlns:p14="http://schemas.microsoft.com/office/powerpoint/2010/main" Requires="p14">
      <p:transition spd="slow" p14:dur="2000" advTm="68560"/>
    </mc:Choice>
    <mc:Fallback>
      <p:transition spd="slow" advTm="6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كتاب المدارس</a:t>
            </a:r>
            <a:br>
              <a:rPr lang="ar-SA" dirty="0" smtClean="0"/>
            </a:br>
            <a:r>
              <a:rPr lang="en-US" dirty="0" smtClean="0"/>
              <a:t>Title page</a:t>
            </a:r>
            <a:endParaRPr lang="en-US" dirty="0"/>
          </a:p>
        </p:txBody>
      </p:sp>
      <p:pic>
        <p:nvPicPr>
          <p:cNvPr id="4" name="Content Placeholder 3" descr="Screen Clipping"/>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624978" y="609600"/>
            <a:ext cx="4856645" cy="5970405"/>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5499594"/>
      </p:ext>
    </p:extLst>
  </p:cSld>
  <p:clrMapOvr>
    <a:masterClrMapping/>
  </p:clrMapOvr>
  <mc:AlternateContent xmlns:mc="http://schemas.openxmlformats.org/markup-compatibility/2006">
    <mc:Choice xmlns:p14="http://schemas.microsoft.com/office/powerpoint/2010/main" Requires="p14">
      <p:transition spd="slow" p14:dur="2000" advTm="8391"/>
    </mc:Choice>
    <mc:Fallback>
      <p:transition spd="slow" advTm="8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Advice to the Teacher of Children</a:t>
            </a:r>
            <a:br>
              <a:rPr lang="en-US" dirty="0" smtClean="0"/>
            </a:br>
            <a:r>
              <a:rPr lang="ar-SA" dirty="0" smtClean="0"/>
              <a:t>نصيحة لمعلم الصبيان                             </a:t>
            </a:r>
            <a:endParaRPr lang="en-US" dirty="0"/>
          </a:p>
        </p:txBody>
      </p:sp>
      <p:sp>
        <p:nvSpPr>
          <p:cNvPr id="3" name="Content Placeholder 2"/>
          <p:cNvSpPr>
            <a:spLocks noGrp="1"/>
          </p:cNvSpPr>
          <p:nvPr>
            <p:ph idx="1"/>
          </p:nvPr>
        </p:nvSpPr>
        <p:spPr/>
        <p:txBody>
          <a:bodyPr>
            <a:normAutofit/>
          </a:bodyPr>
          <a:lstStyle/>
          <a:p>
            <a:pPr algn="just"/>
            <a:r>
              <a:rPr lang="en-US" b="1" i="1" dirty="0" err="1" smtClean="0"/>
              <a:t>Naṣīḥa</a:t>
            </a:r>
            <a:r>
              <a:rPr lang="en-US" b="1" i="1" dirty="0" smtClean="0"/>
              <a:t> </a:t>
            </a:r>
            <a:r>
              <a:rPr lang="en-US" b="1" i="1" dirty="0"/>
              <a:t>li-</a:t>
            </a:r>
            <a:r>
              <a:rPr lang="en-US" b="1" i="1" dirty="0" err="1"/>
              <a:t>Mu</a:t>
            </a:r>
            <a:r>
              <a:rPr lang="en-US" b="1" i="1" baseline="30000" dirty="0" err="1"/>
              <a:t>c</a:t>
            </a:r>
            <a:r>
              <a:rPr lang="en-US" b="1" i="1" dirty="0" err="1"/>
              <a:t>allim</a:t>
            </a:r>
            <a:r>
              <a:rPr lang="en-US" b="1" i="1" dirty="0"/>
              <a:t> al-</a:t>
            </a:r>
            <a:r>
              <a:rPr lang="en-US" b="1" i="1" dirty="0" err="1"/>
              <a:t>Ṣibyān</a:t>
            </a:r>
            <a:r>
              <a:rPr lang="en-US" i="1" dirty="0"/>
              <a:t> </a:t>
            </a:r>
            <a:r>
              <a:rPr lang="en-US" dirty="0"/>
              <a:t>(Advice to the Teacher of Children), which is a summary of the third chapter entitled </a:t>
            </a:r>
            <a:r>
              <a:rPr lang="en-US" b="1" i="1" dirty="0"/>
              <a:t>Al-</a:t>
            </a:r>
            <a:r>
              <a:rPr lang="en-US" b="1" i="1" dirty="0" err="1"/>
              <a:t>Madāris</a:t>
            </a:r>
            <a:r>
              <a:rPr lang="en-US" dirty="0"/>
              <a:t> (Al-</a:t>
            </a:r>
            <a:r>
              <a:rPr lang="en-US" dirty="0" err="1"/>
              <a:t>Jābirī</a:t>
            </a:r>
            <a:r>
              <a:rPr lang="en-US" dirty="0"/>
              <a:t> 2017, Al-</a:t>
            </a:r>
            <a:r>
              <a:rPr lang="en-US" dirty="0" err="1"/>
              <a:t>Sa</a:t>
            </a:r>
            <a:r>
              <a:rPr lang="en-US" baseline="30000" dirty="0" err="1"/>
              <a:t>c</a:t>
            </a:r>
            <a:r>
              <a:rPr lang="en-US" dirty="0" err="1"/>
              <a:t>dī</a:t>
            </a:r>
            <a:r>
              <a:rPr lang="en-US" dirty="0"/>
              <a:t> 2017 (p.44), 2018). The </a:t>
            </a:r>
            <a:r>
              <a:rPr lang="en-US" dirty="0" err="1" smtClean="0"/>
              <a:t>Naṣīha</a:t>
            </a:r>
            <a:r>
              <a:rPr lang="en-US" dirty="0" smtClean="0"/>
              <a:t>, </a:t>
            </a:r>
            <a:r>
              <a:rPr lang="en-US" dirty="0"/>
              <a:t>with an introduction on the necessity of counseling in the Islamic context. It addresses the teacher directly in what he is or is not supposed to do. While the themes are congruent with the contents of the cases mentioned in </a:t>
            </a:r>
            <a:r>
              <a:rPr lang="en-US" b="1" i="1" dirty="0"/>
              <a:t>K. al-</a:t>
            </a:r>
            <a:r>
              <a:rPr lang="en-US" b="1" i="1" dirty="0" err="1"/>
              <a:t>Madāris</a:t>
            </a:r>
            <a:r>
              <a:rPr lang="en-US" dirty="0"/>
              <a:t>, it is apparent that the </a:t>
            </a:r>
            <a:r>
              <a:rPr lang="en-US" b="1" i="1" dirty="0" err="1"/>
              <a:t>Naṣīḥa</a:t>
            </a:r>
            <a:r>
              <a:rPr lang="en-US" dirty="0"/>
              <a:t> addresses teachers on the basis of obvious mismanagement in the field. The book is addressed to teachers in any time or place (Al-</a:t>
            </a:r>
            <a:r>
              <a:rPr lang="en-US" dirty="0" err="1"/>
              <a:t>Sa</a:t>
            </a:r>
            <a:r>
              <a:rPr lang="en-US" baseline="30000" dirty="0" err="1"/>
              <a:t>c</a:t>
            </a:r>
            <a:r>
              <a:rPr lang="en-US" dirty="0" err="1"/>
              <a:t>dī</a:t>
            </a:r>
            <a:r>
              <a:rPr lang="en-US" dirty="0"/>
              <a:t> 2017, p.44). </a:t>
            </a:r>
            <a:endParaRPr lang="ar-SA" dirty="0" smtClean="0"/>
          </a:p>
          <a:p>
            <a:pPr algn="just"/>
            <a:r>
              <a:rPr lang="en-US" dirty="0" smtClean="0"/>
              <a:t>Although </a:t>
            </a:r>
            <a:r>
              <a:rPr lang="en-US" dirty="0"/>
              <a:t>the jurisprudential background is obvious, it may be </a:t>
            </a:r>
            <a:r>
              <a:rPr lang="en-US" dirty="0" err="1" smtClean="0"/>
              <a:t>categorised</a:t>
            </a:r>
            <a:r>
              <a:rPr lang="en-US" dirty="0" smtClean="0"/>
              <a:t> </a:t>
            </a:r>
            <a:r>
              <a:rPr lang="en-US" dirty="0"/>
              <a:t>as a book following the professional </a:t>
            </a:r>
            <a:r>
              <a:rPr lang="en-US" b="1" i="1" dirty="0" err="1"/>
              <a:t>adab</a:t>
            </a:r>
            <a:r>
              <a:rPr lang="en-US" dirty="0"/>
              <a:t> literature style</a:t>
            </a:r>
            <a:r>
              <a:rPr lang="en-US" dirty="0" smtClean="0"/>
              <a:t>.</a:t>
            </a:r>
          </a:p>
          <a:p>
            <a:pPr algn="just"/>
            <a:r>
              <a:rPr lang="en-US" dirty="0" smtClean="0"/>
              <a:t>The </a:t>
            </a:r>
            <a:r>
              <a:rPr lang="en-US" b="1" i="1" dirty="0" err="1" smtClean="0"/>
              <a:t>Naṣīḥa</a:t>
            </a:r>
            <a:r>
              <a:rPr lang="en-US" b="1" i="1" dirty="0" smtClean="0"/>
              <a:t> may rightly be called a professional code of ethics for the teaching profession.</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38498968"/>
      </p:ext>
    </p:extLst>
  </p:cSld>
  <p:clrMapOvr>
    <a:masterClrMapping/>
  </p:clrMapOvr>
  <mc:AlternateContent xmlns:mc="http://schemas.openxmlformats.org/markup-compatibility/2006">
    <mc:Choice xmlns:p14="http://schemas.microsoft.com/office/powerpoint/2010/main" Requires="p14">
      <p:transition spd="slow" p14:dur="2000" advTm="88000"/>
    </mc:Choice>
    <mc:Fallback>
      <p:transition spd="slow" advTm="8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 al-</a:t>
            </a:r>
            <a:r>
              <a:rPr lang="en-US" dirty="0" err="1" smtClean="0"/>
              <a:t>Mad</a:t>
            </a:r>
            <a:r>
              <a:rPr lang="en-US" dirty="0" err="1" smtClean="0">
                <a:latin typeface="Times New Roman" panose="02020603050405020304" pitchFamily="18" charset="0"/>
                <a:cs typeface="Times New Roman" panose="02020603050405020304" pitchFamily="18" charset="0"/>
              </a:rPr>
              <a:t>āris</a:t>
            </a: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smtClean="0"/>
              <a:t>Importance of the Book</a:t>
            </a:r>
            <a:endParaRPr lang="en-US" dirty="0"/>
          </a:p>
        </p:txBody>
      </p:sp>
      <p:sp>
        <p:nvSpPr>
          <p:cNvPr id="3" name="Content Placeholder 2"/>
          <p:cNvSpPr>
            <a:spLocks noGrp="1"/>
          </p:cNvSpPr>
          <p:nvPr>
            <p:ph idx="1"/>
          </p:nvPr>
        </p:nvSpPr>
        <p:spPr/>
        <p:txBody>
          <a:bodyPr>
            <a:normAutofit/>
          </a:bodyPr>
          <a:lstStyle/>
          <a:p>
            <a:pPr algn="just"/>
            <a:r>
              <a:rPr lang="en-US" dirty="0"/>
              <a:t>The rediscovery of this book fills an important void in the field of Islamic educational research, in as far as it is not an educational philosophy statement but a reflection of how schools were run and </a:t>
            </a:r>
            <a:r>
              <a:rPr lang="en-US" dirty="0" err="1"/>
              <a:t>organised</a:t>
            </a:r>
            <a:r>
              <a:rPr lang="en-US" dirty="0"/>
              <a:t> as a result of an underpinning Islamic (educational) worldview in a rather neglected area of the Islamic world, 18</a:t>
            </a:r>
            <a:r>
              <a:rPr lang="en-US" baseline="30000" dirty="0"/>
              <a:t>th</a:t>
            </a:r>
            <a:r>
              <a:rPr lang="en-US" dirty="0"/>
              <a:t> century Oman. According to its jurisprudential style, the book is </a:t>
            </a:r>
            <a:r>
              <a:rPr lang="en-US" dirty="0" err="1"/>
              <a:t>organised</a:t>
            </a:r>
            <a:r>
              <a:rPr lang="en-US" dirty="0"/>
              <a:t> as a discussion of case studies (</a:t>
            </a:r>
            <a:r>
              <a:rPr lang="en-US" i="1" dirty="0" err="1"/>
              <a:t>masā’il</a:t>
            </a:r>
            <a:r>
              <a:rPr lang="en-US" dirty="0"/>
              <a:t>) which mirror a certain reality at hand.</a:t>
            </a:r>
          </a:p>
          <a:p>
            <a:pPr algn="just"/>
            <a:r>
              <a:rPr lang="en-US" dirty="0"/>
              <a:t> Having the author’s reformist background in mind, we may state that the book is also an attempt at laying down guidelines for the </a:t>
            </a:r>
            <a:r>
              <a:rPr lang="en-US" dirty="0" err="1"/>
              <a:t>organisation</a:t>
            </a:r>
            <a:r>
              <a:rPr lang="en-US" dirty="0"/>
              <a:t> of schools as institutions; just like he is outlining the </a:t>
            </a:r>
            <a:r>
              <a:rPr lang="en-US" dirty="0" err="1"/>
              <a:t>organisation</a:t>
            </a:r>
            <a:r>
              <a:rPr lang="en-US" dirty="0"/>
              <a:t> of mosques and fortresses. It therefore has a normative rather than </a:t>
            </a:r>
            <a:r>
              <a:rPr lang="en-US" dirty="0" smtClean="0"/>
              <a:t>a mere descriptive </a:t>
            </a:r>
            <a:r>
              <a:rPr lang="en-US" dirty="0"/>
              <a:t>approach.</a:t>
            </a:r>
          </a:p>
          <a:p>
            <a:pPr marL="0" indent="0" algn="just">
              <a:buNone/>
            </a:pPr>
            <a:endParaRPr lang="en-US" dirty="0"/>
          </a:p>
          <a:p>
            <a:pPr algn="just"/>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83175007"/>
      </p:ext>
    </p:extLst>
  </p:cSld>
  <p:clrMapOvr>
    <a:masterClrMapping/>
  </p:clrMapOvr>
  <mc:AlternateContent xmlns:mc="http://schemas.openxmlformats.org/markup-compatibility/2006">
    <mc:Choice xmlns:p14="http://schemas.microsoft.com/office/powerpoint/2010/main" Requires="p14">
      <p:transition spd="slow" p14:dur="2000" advTm="62360"/>
    </mc:Choice>
    <mc:Fallback>
      <p:transition spd="slow" advTm="62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book and its contents</a:t>
            </a:r>
            <a:endParaRPr lang="en-US" dirty="0"/>
          </a:p>
        </p:txBody>
      </p:sp>
      <p:sp>
        <p:nvSpPr>
          <p:cNvPr id="3" name="Content Placeholder 2"/>
          <p:cNvSpPr>
            <a:spLocks noGrp="1"/>
          </p:cNvSpPr>
          <p:nvPr>
            <p:ph idx="1"/>
          </p:nvPr>
        </p:nvSpPr>
        <p:spPr>
          <a:xfrm>
            <a:off x="677333" y="1460310"/>
            <a:ext cx="9640373" cy="5227093"/>
          </a:xfrm>
        </p:spPr>
        <p:txBody>
          <a:bodyPr>
            <a:normAutofit/>
          </a:bodyPr>
          <a:lstStyle/>
          <a:p>
            <a:r>
              <a:rPr lang="en-US" dirty="0"/>
              <a:t>Of the </a:t>
            </a:r>
            <a:r>
              <a:rPr lang="en-US" dirty="0" smtClean="0"/>
              <a:t>299 </a:t>
            </a:r>
            <a:r>
              <a:rPr lang="en-US" i="1" dirty="0" err="1" smtClean="0"/>
              <a:t>masā’il</a:t>
            </a:r>
            <a:r>
              <a:rPr lang="en-US" i="1" dirty="0" smtClean="0"/>
              <a:t> or case studies in the book,</a:t>
            </a:r>
            <a:r>
              <a:rPr lang="en-US" dirty="0" smtClean="0"/>
              <a:t> </a:t>
            </a:r>
          </a:p>
          <a:p>
            <a:r>
              <a:rPr lang="en-US" dirty="0" smtClean="0"/>
              <a:t>6 </a:t>
            </a:r>
            <a:r>
              <a:rPr lang="en-US" dirty="0"/>
              <a:t>are introductory cases, </a:t>
            </a:r>
            <a:endParaRPr lang="en-US" dirty="0" smtClean="0"/>
          </a:p>
          <a:p>
            <a:r>
              <a:rPr lang="en-US" dirty="0" smtClean="0"/>
              <a:t>49 </a:t>
            </a:r>
            <a:r>
              <a:rPr lang="en-US" dirty="0"/>
              <a:t>cases are related to school funds, who </a:t>
            </a:r>
            <a:r>
              <a:rPr lang="en-US" dirty="0" err="1"/>
              <a:t>bequested</a:t>
            </a:r>
            <a:r>
              <a:rPr lang="en-US" dirty="0"/>
              <a:t> or donated to the schools and those who teach in them; </a:t>
            </a:r>
            <a:endParaRPr lang="en-US" dirty="0" smtClean="0"/>
          </a:p>
          <a:p>
            <a:r>
              <a:rPr lang="en-US" dirty="0" smtClean="0"/>
              <a:t>75 </a:t>
            </a:r>
            <a:r>
              <a:rPr lang="en-US" dirty="0"/>
              <a:t>cases relate to the school’s principal (</a:t>
            </a:r>
            <a:r>
              <a:rPr lang="en-US" i="1" dirty="0" err="1"/>
              <a:t>wakīl</a:t>
            </a:r>
            <a:r>
              <a:rPr lang="en-US" dirty="0"/>
              <a:t>), and how he can or cannot dispose of the money; </a:t>
            </a:r>
            <a:endParaRPr lang="en-US" dirty="0" smtClean="0"/>
          </a:p>
          <a:p>
            <a:r>
              <a:rPr lang="en-US" dirty="0" smtClean="0"/>
              <a:t>54 </a:t>
            </a:r>
            <a:r>
              <a:rPr lang="en-US" dirty="0"/>
              <a:t>cases are devoted to teaching the Qur’an for a fixed salary (</a:t>
            </a:r>
            <a:r>
              <a:rPr lang="en-US" i="1" dirty="0" err="1"/>
              <a:t>ujrah</a:t>
            </a:r>
            <a:r>
              <a:rPr lang="en-US" dirty="0"/>
              <a:t>) or from the school budget </a:t>
            </a:r>
            <a:r>
              <a:rPr lang="en-US" i="1" dirty="0"/>
              <a:t>(al-</a:t>
            </a:r>
            <a:r>
              <a:rPr lang="en-US" i="1" dirty="0" err="1"/>
              <a:t>ghillah</a:t>
            </a:r>
            <a:r>
              <a:rPr lang="en-US" dirty="0"/>
              <a:t>); </a:t>
            </a:r>
            <a:endParaRPr lang="en-US" dirty="0" smtClean="0"/>
          </a:p>
          <a:p>
            <a:r>
              <a:rPr lang="en-US" dirty="0" smtClean="0"/>
              <a:t>while </a:t>
            </a:r>
            <a:r>
              <a:rPr lang="en-US" dirty="0"/>
              <a:t>a majority of 115 cases discusses the Qur’an teacher, and what is or is not allowed in his handling of his students. </a:t>
            </a:r>
            <a:endParaRPr lang="en-US" dirty="0" smtClean="0"/>
          </a:p>
          <a:p>
            <a:r>
              <a:rPr lang="en-US" dirty="0" smtClean="0"/>
              <a:t>This </a:t>
            </a:r>
            <a:r>
              <a:rPr lang="en-US" dirty="0"/>
              <a:t>division reflects the </a:t>
            </a:r>
            <a:r>
              <a:rPr lang="en-US" dirty="0" err="1"/>
              <a:t>organisational</a:t>
            </a:r>
            <a:r>
              <a:rPr lang="en-US" dirty="0"/>
              <a:t> structure and funding of Qur’an schools at the time as well as the tasks of the teacher and the principal, teaching methodology and educational aspects.</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3042042"/>
      </p:ext>
    </p:extLst>
  </p:cSld>
  <p:clrMapOvr>
    <a:masterClrMapping/>
  </p:clrMapOvr>
  <mc:AlternateContent xmlns:mc="http://schemas.openxmlformats.org/markup-compatibility/2006">
    <mc:Choice xmlns:p14="http://schemas.microsoft.com/office/powerpoint/2010/main" Requires="p14">
      <p:transition spd="slow" p14:dur="2000" advTm="60723"/>
    </mc:Choice>
    <mc:Fallback>
      <p:transition spd="slow" advTm="60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b="1" i="1" dirty="0"/>
              <a:t>Cases related to </a:t>
            </a:r>
            <a:r>
              <a:rPr lang="en-AU" b="1" i="1" dirty="0" smtClean="0"/>
              <a:t>the </a:t>
            </a:r>
            <a:r>
              <a:rPr lang="en-AU" b="1" i="1" dirty="0"/>
              <a:t>teacher, and what he may or may not do with regard to his students</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algn="just"/>
            <a:r>
              <a:rPr lang="en-AU" sz="2400" dirty="0" smtClean="0"/>
              <a:t>How </a:t>
            </a:r>
            <a:r>
              <a:rPr lang="en-AU" sz="2400" dirty="0"/>
              <a:t>far does the teacher’s authority over the students go? </a:t>
            </a:r>
            <a:endParaRPr lang="en-AU" sz="2400" dirty="0" smtClean="0"/>
          </a:p>
          <a:p>
            <a:pPr algn="just"/>
            <a:r>
              <a:rPr lang="en-US" sz="2400" dirty="0" err="1" smtClean="0"/>
              <a:t>Shaykh</a:t>
            </a:r>
            <a:r>
              <a:rPr lang="en-US" sz="2400" dirty="0" smtClean="0"/>
              <a:t> </a:t>
            </a:r>
            <a:r>
              <a:rPr lang="en-US" sz="2400" dirty="0" err="1"/>
              <a:t>Jā</a:t>
            </a:r>
            <a:r>
              <a:rPr lang="en-US" sz="2400" baseline="30000" dirty="0" err="1"/>
              <a:t>c</a:t>
            </a:r>
            <a:r>
              <a:rPr lang="en-US" sz="2400" dirty="0" err="1"/>
              <a:t>id</a:t>
            </a:r>
            <a:r>
              <a:rPr lang="en-US" sz="2400" dirty="0"/>
              <a:t> </a:t>
            </a:r>
            <a:r>
              <a:rPr lang="en-AU" sz="2400" dirty="0"/>
              <a:t>asks; Is it permissible for the teacher to send a group of his students to the home of one of the absent or late students to fetch him? </a:t>
            </a:r>
            <a:endParaRPr lang="en-AU" sz="2400" dirty="0" smtClean="0"/>
          </a:p>
          <a:p>
            <a:pPr algn="just"/>
            <a:r>
              <a:rPr lang="en-AU" sz="2400" dirty="0" smtClean="0"/>
              <a:t>His </a:t>
            </a:r>
            <a:r>
              <a:rPr lang="en-AU" sz="2400" dirty="0"/>
              <a:t>answer is to the negative; for one, as the teacher cannot be sure if his students apply inappropriate means like beating, and as questions of liability may </a:t>
            </a:r>
            <a:r>
              <a:rPr lang="en-US" sz="2400" dirty="0"/>
              <a:t>then </a:t>
            </a:r>
            <a:r>
              <a:rPr lang="en-AU" sz="2400" dirty="0"/>
              <a:t>arise accordingly; two, as he cannot be sure about the parents’ consent (pp. 105, 120</a:t>
            </a:r>
            <a:r>
              <a:rPr lang="en-AU" sz="2400" dirty="0" smtClean="0"/>
              <a:t>). </a:t>
            </a:r>
            <a:r>
              <a:rPr lang="en-AU" sz="2400" dirty="0"/>
              <a:t>(§186, Compare §212</a:t>
            </a:r>
            <a:r>
              <a:rPr lang="en-AU" sz="2400" dirty="0" smtClean="0"/>
              <a:t>).</a:t>
            </a:r>
            <a:endParaRPr lang="en-AU" sz="2400" dirty="0"/>
          </a:p>
          <a:p>
            <a:pPr algn="just"/>
            <a:endParaRPr lang="en-US" sz="2400" dirty="0"/>
          </a:p>
          <a:p>
            <a:pPr algn="just"/>
            <a:endParaRPr lang="en-US"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09581765"/>
      </p:ext>
    </p:extLst>
  </p:cSld>
  <p:clrMapOvr>
    <a:masterClrMapping/>
  </p:clrMapOvr>
  <mc:AlternateContent xmlns:mc="http://schemas.openxmlformats.org/markup-compatibility/2006">
    <mc:Choice xmlns:p14="http://schemas.microsoft.com/office/powerpoint/2010/main" Requires="p14">
      <p:transition spd="slow" p14:dur="2000" advTm="67884"/>
    </mc:Choice>
    <mc:Fallback>
      <p:transition spd="slow" advTm="67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AU" sz="2400" dirty="0" smtClean="0"/>
              <a:t>If prior </a:t>
            </a:r>
            <a:r>
              <a:rPr lang="en-AU" sz="2400" dirty="0"/>
              <a:t>parental consent exist, and the students discipline and hurt the absentee, the </a:t>
            </a:r>
            <a:r>
              <a:rPr lang="en-AU" sz="2400" dirty="0" err="1"/>
              <a:t>Shaykh</a:t>
            </a:r>
            <a:r>
              <a:rPr lang="en-AU" sz="2400" dirty="0"/>
              <a:t> says that legal liability returns to the teacher (§213, p.120). </a:t>
            </a:r>
            <a:endParaRPr lang="en-AU" sz="2400" dirty="0" smtClean="0"/>
          </a:p>
          <a:p>
            <a:r>
              <a:rPr lang="en-AU" sz="2400" dirty="0" smtClean="0"/>
              <a:t>His </a:t>
            </a:r>
            <a:r>
              <a:rPr lang="en-AU" sz="2400" dirty="0"/>
              <a:t>view speaks of his consideration of the students’ mental and physical safety and wisely acknowledges the need to guide social dynamics and interaction between the students.</a:t>
            </a:r>
            <a:endParaRPr lang="en-US"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4588603"/>
      </p:ext>
    </p:extLst>
  </p:cSld>
  <p:clrMapOvr>
    <a:masterClrMapping/>
  </p:clrMapOvr>
  <mc:AlternateContent xmlns:mc="http://schemas.openxmlformats.org/markup-compatibility/2006">
    <mc:Choice xmlns:p14="http://schemas.microsoft.com/office/powerpoint/2010/main" Requires="p14">
      <p:transition spd="slow" p14:dur="2000" advTm="32452"/>
    </mc:Choice>
    <mc:Fallback>
      <p:transition spd="slow" advTm="32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3200" b="1" i="1" dirty="0"/>
              <a:t>Traditional School Organisation and Religious Pedagogy in </a:t>
            </a:r>
            <a:r>
              <a:rPr lang="en-GB" sz="3200" b="1" i="1" dirty="0" smtClean="0"/>
              <a:t>Oman</a:t>
            </a:r>
            <a:r>
              <a:rPr lang="en-US" sz="3200" dirty="0"/>
              <a:t/>
            </a:r>
            <a:br>
              <a:rPr lang="en-US" sz="3200" dirty="0"/>
            </a:br>
            <a:r>
              <a:rPr lang="en-US" sz="3200" dirty="0" smtClean="0"/>
              <a:t>The Example of </a:t>
            </a:r>
            <a:r>
              <a:rPr lang="en-US" sz="3200" b="1" i="1" dirty="0" err="1" smtClean="0"/>
              <a:t>Shaykh</a:t>
            </a:r>
            <a:r>
              <a:rPr lang="en-US" sz="3200" b="1" i="1" dirty="0" smtClean="0"/>
              <a:t> </a:t>
            </a:r>
            <a:r>
              <a:rPr lang="en-US" sz="3200" b="1" i="1" dirty="0" err="1"/>
              <a:t>Jā</a:t>
            </a:r>
            <a:r>
              <a:rPr lang="en-US" sz="3200" b="1" i="1" baseline="30000" dirty="0" err="1"/>
              <a:t>c</a:t>
            </a:r>
            <a:r>
              <a:rPr lang="en-US" sz="3200" b="1" i="1" dirty="0" err="1"/>
              <a:t>id</a:t>
            </a:r>
            <a:r>
              <a:rPr lang="en-US" sz="3200" b="1" i="1" dirty="0"/>
              <a:t> b. </a:t>
            </a:r>
            <a:r>
              <a:rPr lang="en-US" sz="3200" b="1" i="1" dirty="0" err="1"/>
              <a:t>Khamīs</a:t>
            </a:r>
            <a:r>
              <a:rPr lang="en-US" sz="3200" b="1" i="1" dirty="0"/>
              <a:t> </a:t>
            </a:r>
            <a:r>
              <a:rPr lang="en-US" sz="3200" b="1" i="1" dirty="0" smtClean="0"/>
              <a:t>al-</a:t>
            </a:r>
            <a:r>
              <a:rPr lang="en-US" sz="3200" b="1" i="1" dirty="0" err="1" smtClean="0"/>
              <a:t>Kharūṣī</a:t>
            </a:r>
            <a:r>
              <a:rPr lang="en-US" sz="3200" b="1" i="1" dirty="0"/>
              <a:t> </a:t>
            </a:r>
            <a:r>
              <a:rPr lang="en-US" sz="3200" b="1" i="1" dirty="0" smtClean="0"/>
              <a:t>(d.1822) and </a:t>
            </a:r>
            <a:r>
              <a:rPr lang="en-US" sz="3200" b="1" i="1" dirty="0" err="1" smtClean="0"/>
              <a:t>Fiqh</a:t>
            </a:r>
            <a:r>
              <a:rPr lang="en-US" sz="3200" b="1" i="1" dirty="0" smtClean="0"/>
              <a:t> al-Madrasa</a:t>
            </a:r>
            <a:r>
              <a:rPr lang="en-US" sz="3200" dirty="0"/>
              <a:t/>
            </a:r>
            <a:br>
              <a:rPr lang="en-US" sz="3200" dirty="0"/>
            </a:br>
            <a:endParaRPr lang="en-US" sz="3200" dirty="0"/>
          </a:p>
        </p:txBody>
      </p:sp>
      <p:sp>
        <p:nvSpPr>
          <p:cNvPr id="3" name="Subtitle 2"/>
          <p:cNvSpPr>
            <a:spLocks noGrp="1"/>
          </p:cNvSpPr>
          <p:nvPr>
            <p:ph sz="half" idx="1"/>
          </p:nvPr>
        </p:nvSpPr>
        <p:spPr>
          <a:xfrm>
            <a:off x="677334" y="2770495"/>
            <a:ext cx="4184035" cy="3270865"/>
          </a:xfrm>
        </p:spPr>
        <p:txBody>
          <a:bodyPr>
            <a:noAutofit/>
          </a:bodyPr>
          <a:lstStyle/>
          <a:p>
            <a:pPr algn="l"/>
            <a:r>
              <a:rPr lang="en-US" dirty="0"/>
              <a:t>Dr. Anke Iman </a:t>
            </a:r>
            <a:r>
              <a:rPr lang="en-US" u="sng" dirty="0" err="1"/>
              <a:t>Bouzenita</a:t>
            </a:r>
            <a:r>
              <a:rPr lang="en-US" dirty="0"/>
              <a:t> </a:t>
            </a:r>
          </a:p>
          <a:p>
            <a:pPr algn="l"/>
            <a:r>
              <a:rPr lang="en-US" dirty="0"/>
              <a:t>Assoc. Prof.</a:t>
            </a:r>
          </a:p>
          <a:p>
            <a:pPr algn="l"/>
            <a:r>
              <a:rPr lang="en-US" dirty="0"/>
              <a:t>Department of Islamic Sciences</a:t>
            </a:r>
          </a:p>
          <a:p>
            <a:pPr algn="l"/>
            <a:r>
              <a:rPr lang="en-US" dirty="0"/>
              <a:t>College of Education</a:t>
            </a:r>
          </a:p>
          <a:p>
            <a:pPr algn="l"/>
            <a:r>
              <a:rPr lang="en-US" dirty="0"/>
              <a:t>Sultan </a:t>
            </a:r>
            <a:r>
              <a:rPr lang="en-US" dirty="0" err="1"/>
              <a:t>Qaboos</a:t>
            </a:r>
            <a:r>
              <a:rPr lang="en-US" dirty="0"/>
              <a:t> University</a:t>
            </a:r>
          </a:p>
          <a:p>
            <a:pPr algn="l"/>
            <a:r>
              <a:rPr lang="en-US" dirty="0"/>
              <a:t>Muscat, Oman</a:t>
            </a:r>
          </a:p>
          <a:p>
            <a:pPr algn="l"/>
            <a:r>
              <a:rPr lang="en-US" u="sng" dirty="0">
                <a:hlinkClick r:id="rId5"/>
              </a:rPr>
              <a:t>bouzenita@squ.edu.om</a:t>
            </a:r>
            <a:endParaRPr lang="en-US" dirty="0"/>
          </a:p>
          <a:p>
            <a:pPr algn="l"/>
            <a:endParaRPr lang="en-US" dirty="0"/>
          </a:p>
        </p:txBody>
      </p:sp>
      <p:sp>
        <p:nvSpPr>
          <p:cNvPr id="4" name="Content Placeholder 3"/>
          <p:cNvSpPr>
            <a:spLocks noGrp="1"/>
          </p:cNvSpPr>
          <p:nvPr>
            <p:ph sz="half" idx="2"/>
          </p:nvPr>
        </p:nvSpPr>
        <p:spPr>
          <a:xfrm>
            <a:off x="5089970" y="2770496"/>
            <a:ext cx="4184034" cy="3270866"/>
          </a:xfrm>
        </p:spPr>
        <p:txBody>
          <a:bodyPr>
            <a:normAutofit fontScale="92500" lnSpcReduction="20000"/>
          </a:bodyPr>
          <a:lstStyle/>
          <a:p>
            <a:pPr algn="ctr"/>
            <a:r>
              <a:rPr lang="en-US" b="1" dirty="0"/>
              <a:t> Dr. </a:t>
            </a:r>
            <a:r>
              <a:rPr lang="en-US" b="1" dirty="0" err="1"/>
              <a:t>Khalfan</a:t>
            </a:r>
            <a:r>
              <a:rPr lang="en-US" b="1" dirty="0"/>
              <a:t> Al-</a:t>
            </a:r>
            <a:r>
              <a:rPr lang="en-US" b="1" dirty="0" err="1"/>
              <a:t>Jabri</a:t>
            </a:r>
            <a:endParaRPr lang="en-US" b="1" dirty="0"/>
          </a:p>
          <a:p>
            <a:pPr algn="ctr"/>
            <a:r>
              <a:rPr lang="en-US" b="1" dirty="0"/>
              <a:t>Assistant Professor</a:t>
            </a:r>
          </a:p>
          <a:p>
            <a:pPr algn="ctr"/>
            <a:r>
              <a:rPr lang="en-US" b="1" dirty="0"/>
              <a:t>Department of Educational Foundations</a:t>
            </a:r>
          </a:p>
          <a:p>
            <a:pPr algn="ctr"/>
            <a:r>
              <a:rPr lang="en-US" b="1" dirty="0"/>
              <a:t>College of Education</a:t>
            </a:r>
          </a:p>
          <a:p>
            <a:pPr algn="ctr"/>
            <a:r>
              <a:rPr lang="en-US" b="1" dirty="0"/>
              <a:t>Sultan </a:t>
            </a:r>
            <a:r>
              <a:rPr lang="en-US" b="1" dirty="0" err="1"/>
              <a:t>Qaboos</a:t>
            </a:r>
            <a:r>
              <a:rPr lang="en-US" b="1" dirty="0"/>
              <a:t> University</a:t>
            </a:r>
          </a:p>
          <a:p>
            <a:pPr algn="ctr"/>
            <a:r>
              <a:rPr lang="en-US" b="1" dirty="0"/>
              <a:t>Muscat, Oman</a:t>
            </a:r>
          </a:p>
          <a:p>
            <a:pPr algn="ctr"/>
            <a:r>
              <a:rPr lang="en-US" b="1" dirty="0"/>
              <a:t>kaljabri@squ.edu.om</a:t>
            </a:r>
          </a:p>
          <a:p>
            <a:endParaRPr lang="en-US" b="1" dirty="0"/>
          </a:p>
          <a:p>
            <a:pPr marL="0" indent="0">
              <a:buNone/>
            </a:pPr>
            <a:r>
              <a:rPr lang="en-US" b="1" dirty="0"/>
              <a:t> </a:t>
            </a:r>
          </a:p>
          <a:p>
            <a:endParaRPr lang="en-US" b="1"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75805115"/>
      </p:ext>
    </p:extLst>
  </p:cSld>
  <p:clrMapOvr>
    <a:masterClrMapping/>
  </p:clrMapOvr>
  <mc:AlternateContent xmlns:mc="http://schemas.openxmlformats.org/markup-compatibility/2006">
    <mc:Choice xmlns:p14="http://schemas.microsoft.com/office/powerpoint/2010/main" Requires="p14">
      <p:transition spd="slow" p14:dur="2000" advTm="25179"/>
    </mc:Choice>
    <mc:Fallback>
      <p:transition spd="slow" advTm="25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Disputes among students</a:t>
            </a:r>
            <a:endParaRPr lang="en-US" dirty="0"/>
          </a:p>
        </p:txBody>
      </p:sp>
      <p:sp>
        <p:nvSpPr>
          <p:cNvPr id="3" name="Content Placeholder 2"/>
          <p:cNvSpPr>
            <a:spLocks noGrp="1"/>
          </p:cNvSpPr>
          <p:nvPr>
            <p:ph idx="1"/>
          </p:nvPr>
        </p:nvSpPr>
        <p:spPr/>
        <p:txBody>
          <a:bodyPr>
            <a:normAutofit/>
          </a:bodyPr>
          <a:lstStyle/>
          <a:p>
            <a:pPr algn="just"/>
            <a:r>
              <a:rPr lang="en-AU" sz="2800" dirty="0"/>
              <a:t>If students enter a dispute and blame one another, it is not permissible </a:t>
            </a:r>
            <a:r>
              <a:rPr lang="en-AU" sz="2800" dirty="0" smtClean="0"/>
              <a:t>to discipline </a:t>
            </a:r>
            <a:r>
              <a:rPr lang="en-AU" sz="2800" dirty="0"/>
              <a:t>any of them until the matter is properly investigated and the perpetrator determined, and under provision of parental consent. </a:t>
            </a:r>
            <a:endParaRPr lang="en-AU" sz="2800" dirty="0" smtClean="0"/>
          </a:p>
          <a:p>
            <a:pPr algn="just"/>
            <a:r>
              <a:rPr lang="en-AU" sz="2800" dirty="0" smtClean="0"/>
              <a:t>The </a:t>
            </a:r>
            <a:r>
              <a:rPr lang="en-AU" sz="2800" dirty="0"/>
              <a:t>teacher may reprimand the student concerned by words, even without prior parental permission (§187).</a:t>
            </a:r>
            <a:endParaRPr lang="en-US" sz="2800" dirty="0"/>
          </a:p>
          <a:p>
            <a:pPr algn="just"/>
            <a:endParaRPr lang="en-US" sz="2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11853029"/>
      </p:ext>
    </p:extLst>
  </p:cSld>
  <p:clrMapOvr>
    <a:masterClrMapping/>
  </p:clrMapOvr>
  <mc:AlternateContent xmlns:mc="http://schemas.openxmlformats.org/markup-compatibility/2006">
    <mc:Choice xmlns:p14="http://schemas.microsoft.com/office/powerpoint/2010/main" Requires="p14">
      <p:transition spd="slow" p14:dur="2000" advTm="27817"/>
    </mc:Choice>
    <mc:Fallback>
      <p:transition spd="slow" advTm="27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Teacher’s duties – Presence at the school</a:t>
            </a:r>
            <a:endParaRPr lang="en-US" dirty="0"/>
          </a:p>
        </p:txBody>
      </p:sp>
      <p:sp>
        <p:nvSpPr>
          <p:cNvPr id="3" name="Content Placeholder 2"/>
          <p:cNvSpPr>
            <a:spLocks noGrp="1"/>
          </p:cNvSpPr>
          <p:nvPr>
            <p:ph idx="1"/>
          </p:nvPr>
        </p:nvSpPr>
        <p:spPr/>
        <p:txBody>
          <a:bodyPr>
            <a:normAutofit/>
          </a:bodyPr>
          <a:lstStyle/>
          <a:p>
            <a:pPr algn="just"/>
            <a:r>
              <a:rPr lang="en-AU" sz="2400" dirty="0"/>
              <a:t>May the teacher leave the school in case of need, for example to perform the washing of the dead, and appoint someone in charge of the teaching (§188, p.196f)?</a:t>
            </a:r>
            <a:endParaRPr lang="en-US" sz="2400" dirty="0"/>
          </a:p>
          <a:p>
            <a:pPr algn="just"/>
            <a:r>
              <a:rPr lang="en-AU" sz="2400" dirty="0"/>
              <a:t>The </a:t>
            </a:r>
            <a:r>
              <a:rPr lang="en-AU" sz="2400" dirty="0" err="1"/>
              <a:t>Shaykh</a:t>
            </a:r>
            <a:r>
              <a:rPr lang="en-AU" sz="2400" dirty="0"/>
              <a:t> answers that it is permissible to leave someone in charge in case of need, but that person needs to be an adult; in case of a funeral (</a:t>
            </a:r>
            <a:r>
              <a:rPr lang="en-AU" sz="2400" i="1" dirty="0" err="1"/>
              <a:t>janāza</a:t>
            </a:r>
            <a:r>
              <a:rPr lang="en-AU" sz="2400" dirty="0"/>
              <a:t>), it is better to stay with his students, unless he is performing the burial prayer himself.</a:t>
            </a:r>
            <a:endParaRPr lang="en-US" sz="2400" dirty="0"/>
          </a:p>
          <a:p>
            <a:pPr algn="just"/>
            <a:endParaRPr lang="en-US"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7608491"/>
      </p:ext>
    </p:extLst>
  </p:cSld>
  <p:clrMapOvr>
    <a:masterClrMapping/>
  </p:clrMapOvr>
  <mc:AlternateContent xmlns:mc="http://schemas.openxmlformats.org/markup-compatibility/2006">
    <mc:Choice xmlns:p14="http://schemas.microsoft.com/office/powerpoint/2010/main" Requires="p14">
      <p:transition spd="slow" p14:dur="2000" advTm="42018"/>
    </mc:Choice>
    <mc:Fallback>
      <p:transition spd="slow" advTm="42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Accepting presents from orphans</a:t>
            </a:r>
            <a:endParaRPr lang="en-US" dirty="0"/>
          </a:p>
        </p:txBody>
      </p:sp>
      <p:sp>
        <p:nvSpPr>
          <p:cNvPr id="3" name="Content Placeholder 2"/>
          <p:cNvSpPr>
            <a:spLocks noGrp="1"/>
          </p:cNvSpPr>
          <p:nvPr>
            <p:ph idx="1"/>
          </p:nvPr>
        </p:nvSpPr>
        <p:spPr>
          <a:xfrm>
            <a:off x="677334" y="1392072"/>
            <a:ext cx="8698678" cy="5131557"/>
          </a:xfrm>
        </p:spPr>
        <p:txBody>
          <a:bodyPr>
            <a:noAutofit/>
          </a:bodyPr>
          <a:lstStyle/>
          <a:p>
            <a:pPr algn="just"/>
            <a:r>
              <a:rPr lang="en-AU" sz="2000" dirty="0"/>
              <a:t>Regarding the rights of an orphan, §192 asks; is it allowed to accept presents from him, like beans, figs and the likes? The </a:t>
            </a:r>
            <a:r>
              <a:rPr lang="en-AU" sz="2000" dirty="0" err="1"/>
              <a:t>Shaykh’s</a:t>
            </a:r>
            <a:r>
              <a:rPr lang="en-AU" sz="2000" dirty="0"/>
              <a:t> answer implies uncertainty; he is sure that the teacher need be paid from the orphan’s wealth, that he may accept presents from the orphan’s guardian out of his wealth, but whatever is taken from the orphan’s wealth should not exceed a </a:t>
            </a:r>
            <a:r>
              <a:rPr lang="en-AU" sz="2000" i="1" dirty="0" err="1"/>
              <a:t>dāniq</a:t>
            </a:r>
            <a:r>
              <a:rPr lang="en-AU" sz="2000" dirty="0"/>
              <a:t> of silver, a value equivalent to the sixth (ca. 0.5 gram) of a silver </a:t>
            </a:r>
            <a:r>
              <a:rPr lang="en-AU" sz="2000" i="1" dirty="0"/>
              <a:t>dirham (Ibn </a:t>
            </a:r>
            <a:r>
              <a:rPr lang="en-AU" sz="2000" i="1" dirty="0" err="1"/>
              <a:t>Manẓūr</a:t>
            </a:r>
            <a:r>
              <a:rPr lang="en-AU" sz="2000" i="1" dirty="0"/>
              <a:t>, 2003, vol.5. d-n-q)</a:t>
            </a:r>
            <a:r>
              <a:rPr lang="en-AU" sz="2000" dirty="0"/>
              <a:t>, but he should give a present of the same or higher value in return (p.109f). </a:t>
            </a:r>
            <a:endParaRPr lang="en-AU" sz="2000" dirty="0" smtClean="0"/>
          </a:p>
          <a:p>
            <a:pPr algn="just"/>
            <a:r>
              <a:rPr lang="en-AU" sz="2000" dirty="0" smtClean="0"/>
              <a:t>This </a:t>
            </a:r>
            <a:r>
              <a:rPr lang="en-AU" sz="2000" dirty="0"/>
              <a:t>provision acknowledges both the need to give credit to the student’s good will and not to disappoint his sincere intentions in honouring his teacher, as well as safeguarding the student from being exploited and the teacher from corruption. The specified value of a sixth of a silver dirham alludes to any </a:t>
            </a:r>
            <a:r>
              <a:rPr lang="en-AU" sz="2000" dirty="0" err="1" smtClean="0"/>
              <a:t>neglectable</a:t>
            </a:r>
            <a:r>
              <a:rPr lang="en-AU" sz="2000" dirty="0" smtClean="0"/>
              <a:t> </a:t>
            </a:r>
            <a:r>
              <a:rPr lang="en-AU" sz="2000" dirty="0"/>
              <a:t>value.</a:t>
            </a:r>
            <a:endParaRPr lang="en-US" sz="2000" dirty="0"/>
          </a:p>
          <a:p>
            <a:pPr algn="just"/>
            <a:endParaRPr lang="en-US"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97769040"/>
      </p:ext>
    </p:extLst>
  </p:cSld>
  <p:clrMapOvr>
    <a:masterClrMapping/>
  </p:clrMapOvr>
  <mc:AlternateContent xmlns:mc="http://schemas.openxmlformats.org/markup-compatibility/2006">
    <mc:Choice xmlns:p14="http://schemas.microsoft.com/office/powerpoint/2010/main" Requires="p14">
      <p:transition spd="slow" p14:dur="2000" advTm="83031"/>
    </mc:Choice>
    <mc:Fallback>
      <p:transition spd="slow" advTm="83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AU" dirty="0"/>
              <a:t>The teacher may have been appointed by an unjust ruler (</a:t>
            </a:r>
            <a:r>
              <a:rPr lang="en-AU" i="1" dirty="0" err="1"/>
              <a:t>ḥākim</a:t>
            </a:r>
            <a:r>
              <a:rPr lang="en-AU" i="1" dirty="0"/>
              <a:t> </a:t>
            </a:r>
            <a:r>
              <a:rPr lang="en-AU" i="1" dirty="0" err="1"/>
              <a:t>fāsid</a:t>
            </a:r>
            <a:r>
              <a:rPr lang="en-AU" dirty="0"/>
              <a:t>), but needs to be trustworthy in himself (§198). This case gives an interesting insight into power relations at the time, as rulers have often been considered unjust or illegitimate by scholars, however, this does not necessarily impact the legitimacy of someone who has been appointed to carry out a certain function, provided he is of upright character.</a:t>
            </a:r>
            <a:endParaRPr lang="en-US"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5438375"/>
      </p:ext>
    </p:extLst>
  </p:cSld>
  <p:clrMapOvr>
    <a:masterClrMapping/>
  </p:clrMapOvr>
  <mc:AlternateContent xmlns:mc="http://schemas.openxmlformats.org/markup-compatibility/2006">
    <mc:Choice xmlns:p14="http://schemas.microsoft.com/office/powerpoint/2010/main" Requires="p14">
      <p:transition spd="slow" p14:dur="2000" advTm="37089"/>
    </mc:Choice>
    <mc:Fallback>
      <p:transition spd="slow" advTm="37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Anyone has a right to be taught</a:t>
            </a:r>
            <a:endParaRPr lang="en-US" dirty="0"/>
          </a:p>
        </p:txBody>
      </p:sp>
      <p:sp>
        <p:nvSpPr>
          <p:cNvPr id="3" name="Content Placeholder 2"/>
          <p:cNvSpPr>
            <a:spLocks noGrp="1"/>
          </p:cNvSpPr>
          <p:nvPr>
            <p:ph idx="1"/>
          </p:nvPr>
        </p:nvSpPr>
        <p:spPr>
          <a:xfrm>
            <a:off x="677334" y="1610437"/>
            <a:ext cx="8596668" cy="4430926"/>
          </a:xfrm>
        </p:spPr>
        <p:txBody>
          <a:bodyPr>
            <a:noAutofit/>
          </a:bodyPr>
          <a:lstStyle/>
          <a:p>
            <a:pPr algn="just"/>
            <a:r>
              <a:rPr lang="en-AU" sz="2000" dirty="0"/>
              <a:t>It is (§200) upon the teacher to teach any child or adult approaching him writing and the </a:t>
            </a:r>
            <a:r>
              <a:rPr lang="en-AU" sz="2000" dirty="0" smtClean="0"/>
              <a:t>Qur’an, </a:t>
            </a:r>
            <a:r>
              <a:rPr lang="en-AU" sz="2000" dirty="0"/>
              <a:t>unless there is an (authentic legal) reason for not doing so (p.113f). </a:t>
            </a:r>
            <a:endParaRPr lang="en-AU" sz="2000" dirty="0" smtClean="0"/>
          </a:p>
          <a:p>
            <a:pPr algn="just"/>
            <a:r>
              <a:rPr lang="en-AU" sz="2000" dirty="0" smtClean="0"/>
              <a:t>He </a:t>
            </a:r>
            <a:r>
              <a:rPr lang="en-AU" sz="2000" dirty="0"/>
              <a:t>may even teach a child without the explicit permission of its guardian, unless teaching him leads to a distraction from something more beneficial. The same applies to an orphan (§204). </a:t>
            </a:r>
            <a:endParaRPr lang="en-AU" sz="2000" dirty="0" smtClean="0"/>
          </a:p>
          <a:p>
            <a:pPr algn="just"/>
            <a:r>
              <a:rPr lang="en-AU" sz="2000" dirty="0" smtClean="0"/>
              <a:t>This </a:t>
            </a:r>
            <a:r>
              <a:rPr lang="en-AU" sz="2000" dirty="0"/>
              <a:t>case highlights the importance given to basic education for all different strata of society and the </a:t>
            </a:r>
            <a:r>
              <a:rPr lang="en-AU" sz="2000" dirty="0" err="1"/>
              <a:t>Shaykh’s</a:t>
            </a:r>
            <a:r>
              <a:rPr lang="en-AU" sz="2000" dirty="0"/>
              <a:t> advocacy of promoting this right to traditionally socially weaker groups.</a:t>
            </a:r>
            <a:endParaRPr lang="en-US" sz="2000" dirty="0"/>
          </a:p>
          <a:p>
            <a:pPr algn="just"/>
            <a:endParaRPr lang="en-US"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5520095"/>
      </p:ext>
    </p:extLst>
  </p:cSld>
  <p:clrMapOvr>
    <a:masterClrMapping/>
  </p:clrMapOvr>
  <mc:AlternateContent xmlns:mc="http://schemas.openxmlformats.org/markup-compatibility/2006">
    <mc:Choice xmlns:p14="http://schemas.microsoft.com/office/powerpoint/2010/main" Requires="p14">
      <p:transition spd="slow" p14:dur="2000" advTm="66991"/>
    </mc:Choice>
    <mc:Fallback>
      <p:transition spd="slow" advTm="66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Equal treatment of students</a:t>
            </a:r>
            <a:endParaRPr lang="en-US" dirty="0"/>
          </a:p>
        </p:txBody>
      </p:sp>
      <p:sp>
        <p:nvSpPr>
          <p:cNvPr id="3" name="Content Placeholder 2"/>
          <p:cNvSpPr>
            <a:spLocks noGrp="1"/>
          </p:cNvSpPr>
          <p:nvPr>
            <p:ph idx="1"/>
          </p:nvPr>
        </p:nvSpPr>
        <p:spPr/>
        <p:txBody>
          <a:bodyPr>
            <a:normAutofit/>
          </a:bodyPr>
          <a:lstStyle/>
          <a:p>
            <a:pPr algn="just"/>
            <a:r>
              <a:rPr lang="en-AU" sz="2000" dirty="0"/>
              <a:t>§206 explicitly stipulates that he needs to give equal treatment to all of his students, provided he is paid from the school’s budget (</a:t>
            </a:r>
            <a:r>
              <a:rPr lang="en-AU" sz="2000" i="1" dirty="0"/>
              <a:t>al-</a:t>
            </a:r>
            <a:r>
              <a:rPr lang="en-AU" sz="2000" i="1" dirty="0" err="1"/>
              <a:t>ghilla</a:t>
            </a:r>
            <a:r>
              <a:rPr lang="en-AU" sz="2000" dirty="0"/>
              <a:t>) (p.116). Even if the parents pay extra, based on an agreement between parents and teacher, the teacher may not give preference to those children whose parents paid over those who haven’t, during the common teaching time for all of his students (§207, p.117, also §§209f). He is, however, not liable to compensation if he did (§208, p.117). The teacher may, however, spend additional time, apart from the common teaching time for all of his students, for those students whose parents paid extra. </a:t>
            </a:r>
            <a:endParaRPr lang="en-US"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7737486"/>
      </p:ext>
    </p:extLst>
  </p:cSld>
  <p:clrMapOvr>
    <a:masterClrMapping/>
  </p:clrMapOvr>
  <mc:AlternateContent xmlns:mc="http://schemas.openxmlformats.org/markup-compatibility/2006">
    <mc:Choice xmlns:p14="http://schemas.microsoft.com/office/powerpoint/2010/main" Requires="p14">
      <p:transition spd="slow" p14:dur="2000" advTm="49534"/>
    </mc:Choice>
    <mc:Fallback>
      <p:transition spd="slow" advTm="49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Investigate before you take action</a:t>
            </a:r>
            <a:endParaRPr lang="en-US" dirty="0"/>
          </a:p>
        </p:txBody>
      </p:sp>
      <p:sp>
        <p:nvSpPr>
          <p:cNvPr id="3" name="Content Placeholder 2"/>
          <p:cNvSpPr>
            <a:spLocks noGrp="1"/>
          </p:cNvSpPr>
          <p:nvPr>
            <p:ph idx="1"/>
          </p:nvPr>
        </p:nvSpPr>
        <p:spPr/>
        <p:txBody>
          <a:bodyPr>
            <a:normAutofit/>
          </a:bodyPr>
          <a:lstStyle/>
          <a:p>
            <a:r>
              <a:rPr lang="en-AU" sz="2400" dirty="0"/>
              <a:t>In case (as stipulated in §218, p.123) the students complain about each other of being beaten, insulted or hurt, or distracted from learning, the teacher has the obligation to investigate into the matter before taking action. </a:t>
            </a:r>
            <a:endParaRPr lang="en-AU" sz="2400" dirty="0" smtClean="0"/>
          </a:p>
          <a:p>
            <a:r>
              <a:rPr lang="en-AU" sz="2400" dirty="0" smtClean="0"/>
              <a:t>This </a:t>
            </a:r>
            <a:r>
              <a:rPr lang="en-AU" sz="2400" dirty="0"/>
              <a:t>example shows that obviously bullying was as much an issue as false accusations between students.</a:t>
            </a:r>
            <a:endParaRPr lang="en-US" sz="2400" dirty="0"/>
          </a:p>
          <a:p>
            <a:endParaRPr lang="en-US"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9891187"/>
      </p:ext>
    </p:extLst>
  </p:cSld>
  <p:clrMapOvr>
    <a:masterClrMapping/>
  </p:clrMapOvr>
  <mc:AlternateContent xmlns:mc="http://schemas.openxmlformats.org/markup-compatibility/2006">
    <mc:Choice xmlns:p14="http://schemas.microsoft.com/office/powerpoint/2010/main" Requires="p14">
      <p:transition spd="slow" p14:dur="2000" advTm="29547"/>
    </mc:Choice>
    <mc:Fallback>
      <p:transition spd="slow" advTm="29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just"/>
            <a:r>
              <a:rPr lang="en-AU" sz="2400" dirty="0"/>
              <a:t>The teacher (as in §§221f) may destroy students’ toys, if their purpose is merely distractive. If they have useful purposes, like a bow and arrow, it is not permissible to destroy </a:t>
            </a:r>
            <a:r>
              <a:rPr lang="en-US" sz="2400" dirty="0"/>
              <a:t>them</a:t>
            </a:r>
            <a:r>
              <a:rPr lang="en-AU" sz="2400" dirty="0"/>
              <a:t>, but the teacher may remove the distraction otherwise.</a:t>
            </a:r>
            <a:endParaRPr lang="en-US" sz="2400" dirty="0"/>
          </a:p>
          <a:p>
            <a:pPr algn="just"/>
            <a:endParaRPr lang="en-US"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73237508"/>
      </p:ext>
    </p:extLst>
  </p:cSld>
  <p:clrMapOvr>
    <a:masterClrMapping/>
  </p:clrMapOvr>
  <mc:AlternateContent xmlns:mc="http://schemas.openxmlformats.org/markup-compatibility/2006">
    <mc:Choice xmlns:p14="http://schemas.microsoft.com/office/powerpoint/2010/main" Requires="p14">
      <p:transition spd="slow" p14:dur="2000" advTm="22574"/>
    </mc:Choice>
    <mc:Fallback>
      <p:transition spd="slow" advTm="22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14066"/>
            <a:ext cx="8596668" cy="1320800"/>
          </a:xfrm>
        </p:spPr>
        <p:txBody>
          <a:bodyPr/>
          <a:lstStyle/>
          <a:p>
            <a:r>
              <a:rPr lang="en-US" dirty="0" smtClean="0"/>
              <a:t>Hygiene and Cleanliness</a:t>
            </a:r>
            <a:endParaRPr lang="en-US" dirty="0"/>
          </a:p>
        </p:txBody>
      </p:sp>
      <p:sp>
        <p:nvSpPr>
          <p:cNvPr id="3" name="Content Placeholder 2"/>
          <p:cNvSpPr>
            <a:spLocks noGrp="1"/>
          </p:cNvSpPr>
          <p:nvPr>
            <p:ph idx="1"/>
          </p:nvPr>
        </p:nvSpPr>
        <p:spPr>
          <a:xfrm>
            <a:off x="677334" y="1834866"/>
            <a:ext cx="8596668" cy="4335745"/>
          </a:xfrm>
        </p:spPr>
        <p:txBody>
          <a:bodyPr>
            <a:noAutofit/>
          </a:bodyPr>
          <a:lstStyle/>
          <a:p>
            <a:r>
              <a:rPr lang="en-AU" sz="2000" dirty="0"/>
              <a:t>Overall hygiene and cleanliness is a topic still prevalent in schools today; </a:t>
            </a:r>
            <a:r>
              <a:rPr lang="en-US" sz="2000" dirty="0" err="1"/>
              <a:t>Shaykh</a:t>
            </a:r>
            <a:r>
              <a:rPr lang="en-US" sz="2000" dirty="0"/>
              <a:t> </a:t>
            </a:r>
            <a:r>
              <a:rPr lang="en-US" sz="2000" dirty="0" err="1"/>
              <a:t>Jā</a:t>
            </a:r>
            <a:r>
              <a:rPr lang="en-US" sz="2000" baseline="30000" dirty="0" err="1"/>
              <a:t>c</a:t>
            </a:r>
            <a:r>
              <a:rPr lang="en-US" sz="2000" dirty="0" err="1"/>
              <a:t>id</a:t>
            </a:r>
            <a:r>
              <a:rPr lang="en-US" sz="2000" dirty="0"/>
              <a:t> </a:t>
            </a:r>
            <a:r>
              <a:rPr lang="en-AU" sz="2000" dirty="0"/>
              <a:t>(§223, p.127) allows disciplining a student who does not clip his fingernails; he may not discipline him for not using kohl on his eyes (a habit deemed to be preventive of eye infections), as this is a matter of choice, does not relate to either teaching or cleanliness and does not harm the student. </a:t>
            </a:r>
            <a:endParaRPr lang="en-AU" sz="2000" dirty="0" smtClean="0"/>
          </a:p>
          <a:p>
            <a:r>
              <a:rPr lang="en-AU" sz="2000" dirty="0"/>
              <a:t>I</a:t>
            </a:r>
            <a:r>
              <a:rPr lang="en-AU" sz="2000" dirty="0" smtClean="0"/>
              <a:t>f </a:t>
            </a:r>
            <a:r>
              <a:rPr lang="en-AU" sz="2000" dirty="0"/>
              <a:t>the teacher orders the children to clean their bodies and clothes of those impurities the Muslim scholars are agreed on, and the student refuses to do so, it is permissible to discipline him in case he has left his purity without an excuse, such as forgetfulness, or other reasons that are credible.</a:t>
            </a:r>
            <a:endParaRPr lang="en-US" sz="2000" dirty="0"/>
          </a:p>
          <a:p>
            <a:r>
              <a:rPr lang="en-AU" sz="2000" dirty="0"/>
              <a:t>The teacher may (§227) order the student to clean his clothes of lice and kill them, for the same reasons as mentioned in the preceding case. </a:t>
            </a:r>
            <a:endParaRPr lang="en-US" sz="2000" dirty="0"/>
          </a:p>
          <a:p>
            <a:endParaRPr lang="en-US"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0868910"/>
      </p:ext>
    </p:extLst>
  </p:cSld>
  <p:clrMapOvr>
    <a:masterClrMapping/>
  </p:clrMapOvr>
  <mc:AlternateContent xmlns:mc="http://schemas.openxmlformats.org/markup-compatibility/2006">
    <mc:Choice xmlns:p14="http://schemas.microsoft.com/office/powerpoint/2010/main" Requires="p14">
      <p:transition spd="slow" p14:dur="2000" advTm="77855"/>
    </mc:Choice>
    <mc:Fallback>
      <p:transition spd="slow" advTm="77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Teaching progression</a:t>
            </a:r>
            <a:endParaRPr lang="en-US" dirty="0"/>
          </a:p>
        </p:txBody>
      </p:sp>
      <p:sp>
        <p:nvSpPr>
          <p:cNvPr id="3" name="Content Placeholder 2"/>
          <p:cNvSpPr>
            <a:spLocks noGrp="1"/>
          </p:cNvSpPr>
          <p:nvPr>
            <p:ph idx="1"/>
          </p:nvPr>
        </p:nvSpPr>
        <p:spPr/>
        <p:txBody>
          <a:bodyPr>
            <a:normAutofit/>
          </a:bodyPr>
          <a:lstStyle/>
          <a:p>
            <a:pPr algn="just"/>
            <a:r>
              <a:rPr lang="en-AU" dirty="0"/>
              <a:t>§233 discusses an important pedagogical aspect of teaching. The teacher, whether he be paid a fixed salary from the school budget or by the students’ parents, needs to pay attention to the level of his students, be they beginners or advanced. It is not permissible for him to be inclined towards one side and he needs to treat all of his students equally (p.130).</a:t>
            </a:r>
            <a:r>
              <a:rPr lang="en-AU" b="1" dirty="0"/>
              <a:t> </a:t>
            </a:r>
            <a:r>
              <a:rPr lang="en-AU" dirty="0"/>
              <a:t>To uphold justice between the students, from both the perspective of their mental capacities and learning progression, as well as the financial contribution of their parents, is a focal point in the cases under discussion.</a:t>
            </a:r>
            <a:endParaRPr lang="en-US" dirty="0"/>
          </a:p>
          <a:p>
            <a:pPr algn="just"/>
            <a:r>
              <a:rPr lang="en-US" dirty="0" err="1"/>
              <a:t>Shaykh</a:t>
            </a:r>
            <a:r>
              <a:rPr lang="en-US" dirty="0"/>
              <a:t> </a:t>
            </a:r>
            <a:r>
              <a:rPr lang="en-US" dirty="0" err="1"/>
              <a:t>Jā</a:t>
            </a:r>
            <a:r>
              <a:rPr lang="en-US" baseline="30000" dirty="0" err="1"/>
              <a:t>c</a:t>
            </a:r>
            <a:r>
              <a:rPr lang="en-US" dirty="0" err="1"/>
              <a:t>id</a:t>
            </a:r>
            <a:r>
              <a:rPr lang="en-US" dirty="0"/>
              <a:t> </a:t>
            </a:r>
            <a:r>
              <a:rPr lang="en-AU" dirty="0"/>
              <a:t>emphasises that teaching progression should follow from the simple to the more complex, and no student should be challenged above his capacities (§234</a:t>
            </a:r>
            <a:r>
              <a:rPr lang="en-AU" dirty="0" smtClean="0"/>
              <a:t>).</a:t>
            </a:r>
          </a:p>
          <a:p>
            <a:pPr algn="just"/>
            <a:r>
              <a:rPr lang="en-AU" dirty="0" smtClean="0"/>
              <a:t> </a:t>
            </a:r>
            <a:r>
              <a:rPr lang="en-AU" dirty="0"/>
              <a:t>He </a:t>
            </a:r>
            <a:r>
              <a:rPr lang="en-AU" dirty="0" smtClean="0"/>
              <a:t>considers </a:t>
            </a:r>
            <a:r>
              <a:rPr lang="en-AU" dirty="0"/>
              <a:t>challenging the student above his capacities as a form of fraud.</a:t>
            </a:r>
            <a:endParaRPr lang="en-US" dirty="0"/>
          </a:p>
          <a:p>
            <a:pPr algn="just"/>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36638138"/>
      </p:ext>
    </p:extLst>
  </p:cSld>
  <p:clrMapOvr>
    <a:masterClrMapping/>
  </p:clrMapOvr>
  <mc:AlternateContent xmlns:mc="http://schemas.openxmlformats.org/markup-compatibility/2006">
    <mc:Choice xmlns:p14="http://schemas.microsoft.com/office/powerpoint/2010/main" Requires="p14">
      <p:transition spd="slow" p14:dur="2000" advTm="69129"/>
    </mc:Choice>
    <mc:Fallback>
      <p:transition spd="slow" advTm="69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Islamic Religious Pedagogy in Oman</a:t>
            </a:r>
            <a:endParaRPr lang="en-US" dirty="0"/>
          </a:p>
        </p:txBody>
      </p:sp>
      <p:sp>
        <p:nvSpPr>
          <p:cNvPr id="3" name="Content Placeholder 2"/>
          <p:cNvSpPr>
            <a:spLocks noGrp="1"/>
          </p:cNvSpPr>
          <p:nvPr>
            <p:ph idx="1"/>
          </p:nvPr>
        </p:nvSpPr>
        <p:spPr/>
        <p:txBody>
          <a:bodyPr/>
          <a:lstStyle/>
          <a:p>
            <a:r>
              <a:rPr lang="en-US" dirty="0" smtClean="0"/>
              <a:t>Preliminary Notes on Oman, Islam and Religious Pedagogy and the </a:t>
            </a:r>
            <a:r>
              <a:rPr lang="en-US" dirty="0" err="1" smtClean="0"/>
              <a:t>Ibadhi</a:t>
            </a:r>
            <a:r>
              <a:rPr lang="en-US" dirty="0" smtClean="0"/>
              <a:t> School</a:t>
            </a:r>
          </a:p>
          <a:p>
            <a:pPr marL="0" indent="0">
              <a:buNone/>
            </a:pP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87505198"/>
      </p:ext>
    </p:extLst>
  </p:cSld>
  <p:clrMapOvr>
    <a:masterClrMapping/>
  </p:clrMapOvr>
  <mc:AlternateContent xmlns:mc="http://schemas.openxmlformats.org/markup-compatibility/2006">
    <mc:Choice xmlns:p14="http://schemas.microsoft.com/office/powerpoint/2010/main" Requires="p14">
      <p:transition spd="slow" p14:dur="2000" advTm="16696"/>
    </mc:Choice>
    <mc:Fallback>
      <p:transition spd="slow" advTm="16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students as teaching assistants</a:t>
            </a:r>
            <a:endParaRPr lang="en-US" dirty="0"/>
          </a:p>
        </p:txBody>
      </p:sp>
      <p:sp>
        <p:nvSpPr>
          <p:cNvPr id="3" name="Content Placeholder 2"/>
          <p:cNvSpPr>
            <a:spLocks noGrp="1"/>
          </p:cNvSpPr>
          <p:nvPr>
            <p:ph idx="1"/>
          </p:nvPr>
        </p:nvSpPr>
        <p:spPr/>
        <p:txBody>
          <a:bodyPr>
            <a:noAutofit/>
          </a:bodyPr>
          <a:lstStyle/>
          <a:p>
            <a:pPr algn="just"/>
            <a:r>
              <a:rPr lang="en-AU" sz="2000" dirty="0"/>
              <a:t>He does not unconditionally allow the teacher to employ older students as teaching assistants, as was presumably common in his time (§132). It is only permissible with the agreement of the parents and if there is a benefit involved (for the students). </a:t>
            </a:r>
            <a:endParaRPr lang="en-US"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45416682"/>
      </p:ext>
    </p:extLst>
  </p:cSld>
  <p:clrMapOvr>
    <a:masterClrMapping/>
  </p:clrMapOvr>
  <mc:AlternateContent xmlns:mc="http://schemas.openxmlformats.org/markup-compatibility/2006">
    <mc:Choice xmlns:p14="http://schemas.microsoft.com/office/powerpoint/2010/main" Requires="p14">
      <p:transition spd="slow" p14:dur="2000" advTm="25781"/>
    </mc:Choice>
    <mc:Fallback>
      <p:transition spd="slow" advTm="25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students’ equipment and utensils</a:t>
            </a:r>
            <a:endParaRPr lang="en-US" dirty="0"/>
          </a:p>
        </p:txBody>
      </p:sp>
      <p:sp>
        <p:nvSpPr>
          <p:cNvPr id="3" name="Content Placeholder 2"/>
          <p:cNvSpPr>
            <a:spLocks noGrp="1"/>
          </p:cNvSpPr>
          <p:nvPr>
            <p:ph idx="1"/>
          </p:nvPr>
        </p:nvSpPr>
        <p:spPr/>
        <p:txBody>
          <a:bodyPr/>
          <a:lstStyle/>
          <a:p>
            <a:r>
              <a:rPr lang="en-AU" dirty="0"/>
              <a:t>The same goes (§§237ff) for producing ink, sharpening pencils, washing writing boards (</a:t>
            </a:r>
            <a:r>
              <a:rPr lang="en-AU" dirty="0" err="1"/>
              <a:t>alwāḥ</a:t>
            </a:r>
            <a:r>
              <a:rPr lang="en-AU" dirty="0"/>
              <a:t>) and putting water in the ink containers, unless harm be feared. </a:t>
            </a:r>
            <a:endParaRPr lang="en-AU" dirty="0" smtClean="0"/>
          </a:p>
          <a:p>
            <a:r>
              <a:rPr lang="en-AU" dirty="0" smtClean="0"/>
              <a:t>Also</a:t>
            </a:r>
            <a:r>
              <a:rPr lang="en-AU" dirty="0"/>
              <a:t>, parents’ permission is required for the teacher to use the children’s ink or write on their tables, or if the students write together (sharing their material). </a:t>
            </a:r>
            <a:endParaRPr lang="en-AU" dirty="0" smtClean="0"/>
          </a:p>
          <a:p>
            <a:r>
              <a:rPr lang="en-AU" dirty="0" smtClean="0"/>
              <a:t>Should </a:t>
            </a:r>
            <a:r>
              <a:rPr lang="en-AU" dirty="0"/>
              <a:t>the children write on each others’ writing boards to improve their writing, without order of the teacher, he allows it, obviously for the pedagogical benefit involved.</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58419616"/>
      </p:ext>
    </p:extLst>
  </p:cSld>
  <p:clrMapOvr>
    <a:masterClrMapping/>
  </p:clrMapOvr>
  <mc:AlternateContent xmlns:mc="http://schemas.openxmlformats.org/markup-compatibility/2006">
    <mc:Choice xmlns:p14="http://schemas.microsoft.com/office/powerpoint/2010/main" Requires="p14">
      <p:transition spd="slow" p14:dur="2000" advTm="31845"/>
    </mc:Choice>
    <mc:Fallback>
      <p:transition spd="slow" advTm="31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Competition</a:t>
            </a:r>
            <a:endParaRPr lang="en-US" dirty="0"/>
          </a:p>
        </p:txBody>
      </p:sp>
      <p:sp>
        <p:nvSpPr>
          <p:cNvPr id="3" name="Content Placeholder 2"/>
          <p:cNvSpPr>
            <a:spLocks noGrp="1"/>
          </p:cNvSpPr>
          <p:nvPr>
            <p:ph idx="1"/>
          </p:nvPr>
        </p:nvSpPr>
        <p:spPr/>
        <p:txBody>
          <a:bodyPr/>
          <a:lstStyle/>
          <a:p>
            <a:r>
              <a:rPr lang="en-AU" dirty="0"/>
              <a:t>Is it permissible to allow the successful competitor in a writing competition to (lightly) beat his unsuccessful opponent on the hand or shoulder, as a sign of defeat (§241)? </a:t>
            </a:r>
            <a:r>
              <a:rPr lang="en-AU" dirty="0" smtClean="0"/>
              <a:t>(</a:t>
            </a:r>
            <a:r>
              <a:rPr lang="en-US" dirty="0" err="1"/>
              <a:t>M</a:t>
            </a:r>
            <a:r>
              <a:rPr lang="en-US" dirty="0" err="1" smtClean="0"/>
              <a:t>umāṣa</a:t>
            </a:r>
            <a:r>
              <a:rPr lang="en-US" baseline="30000" dirty="0" err="1" smtClean="0"/>
              <a:t>c</a:t>
            </a:r>
            <a:r>
              <a:rPr lang="en-US" dirty="0" err="1" smtClean="0"/>
              <a:t>a</a:t>
            </a:r>
            <a:r>
              <a:rPr lang="en-US" dirty="0" smtClean="0"/>
              <a:t>.)</a:t>
            </a:r>
            <a:endParaRPr lang="en-US" dirty="0"/>
          </a:p>
          <a:p>
            <a:endParaRPr lang="en-AU" dirty="0" smtClean="0"/>
          </a:p>
          <a:p>
            <a:r>
              <a:rPr lang="en-AU" dirty="0" smtClean="0"/>
              <a:t>The </a:t>
            </a:r>
            <a:r>
              <a:rPr lang="en-AU" dirty="0" err="1"/>
              <a:t>Shaykh</a:t>
            </a:r>
            <a:r>
              <a:rPr lang="en-AU" dirty="0"/>
              <a:t> asserts that there is something in the narrated heritage (</a:t>
            </a:r>
            <a:r>
              <a:rPr lang="en-AU" dirty="0" err="1"/>
              <a:t>athar</a:t>
            </a:r>
            <a:r>
              <a:rPr lang="en-AU" dirty="0"/>
              <a:t>) to allow this, with parental consent, but does not favour it, as it may lead to the students’ harm. He also mentions that this kind of competition between the students may spark the inclination to prevail over the other. This may lead to a negative dynamic in the classroom, as the </a:t>
            </a:r>
            <a:r>
              <a:rPr lang="en-AU" dirty="0" err="1"/>
              <a:t>Shaykh</a:t>
            </a:r>
            <a:r>
              <a:rPr lang="en-AU" dirty="0"/>
              <a:t> rightly senses. He prefers to remain with the competition, but not to allow this indication of defeat for the weaker student (§242).</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0067387"/>
      </p:ext>
    </p:extLst>
  </p:cSld>
  <p:clrMapOvr>
    <a:masterClrMapping/>
  </p:clrMapOvr>
  <mc:AlternateContent xmlns:mc="http://schemas.openxmlformats.org/markup-compatibility/2006">
    <mc:Choice xmlns:p14="http://schemas.microsoft.com/office/powerpoint/2010/main" Requires="p14">
      <p:transition spd="slow" p14:dur="2000" advTm="58277"/>
    </mc:Choice>
    <mc:Fallback>
      <p:transition spd="slow" advTm="58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 and student presence </a:t>
            </a:r>
            <a:endParaRPr lang="en-US" dirty="0"/>
          </a:p>
        </p:txBody>
      </p:sp>
      <p:sp>
        <p:nvSpPr>
          <p:cNvPr id="3" name="Content Placeholder 2"/>
          <p:cNvSpPr>
            <a:spLocks noGrp="1"/>
          </p:cNvSpPr>
          <p:nvPr>
            <p:ph idx="1"/>
          </p:nvPr>
        </p:nvSpPr>
        <p:spPr/>
        <p:txBody>
          <a:bodyPr>
            <a:normAutofit/>
          </a:bodyPr>
          <a:lstStyle/>
          <a:p>
            <a:pPr algn="just"/>
            <a:r>
              <a:rPr lang="en-AU" sz="2400" dirty="0"/>
              <a:t>May the teacher allow his students to leave the classroom to go to the toilet, drink or eat? He may, provided that he can be sure about the student’s truthfulness and comportment (§249, p. 138). </a:t>
            </a:r>
            <a:endParaRPr lang="en-AU" sz="2400" dirty="0" smtClean="0"/>
          </a:p>
          <a:p>
            <a:pPr algn="just"/>
            <a:r>
              <a:rPr lang="en-AU" sz="2400" dirty="0" smtClean="0"/>
              <a:t>The </a:t>
            </a:r>
            <a:r>
              <a:rPr lang="en-AU" sz="2400" dirty="0"/>
              <a:t>student may also be allowed to leave the school due to illness, or because mother or father call him (§250). We may conclude from this that the students’ health and wellbeing need to be observed at all times.</a:t>
            </a:r>
            <a:endParaRPr lang="en-US" sz="2400" dirty="0"/>
          </a:p>
          <a:p>
            <a:pPr algn="just"/>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89643783"/>
      </p:ext>
    </p:extLst>
  </p:cSld>
  <p:clrMapOvr>
    <a:masterClrMapping/>
  </p:clrMapOvr>
  <mc:AlternateContent xmlns:mc="http://schemas.openxmlformats.org/markup-compatibility/2006">
    <mc:Choice xmlns:p14="http://schemas.microsoft.com/office/powerpoint/2010/main" Requires="p14">
      <p:transition spd="slow" p14:dur="2000" advTm="29825"/>
    </mc:Choice>
    <mc:Fallback>
      <p:transition spd="slow" advTm="29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Teacher’s presence</a:t>
            </a:r>
            <a:endParaRPr lang="en-US" dirty="0"/>
          </a:p>
        </p:txBody>
      </p:sp>
      <p:sp>
        <p:nvSpPr>
          <p:cNvPr id="3" name="Content Placeholder 2"/>
          <p:cNvSpPr>
            <a:spLocks noGrp="1"/>
          </p:cNvSpPr>
          <p:nvPr>
            <p:ph idx="1"/>
          </p:nvPr>
        </p:nvSpPr>
        <p:spPr/>
        <p:txBody>
          <a:bodyPr>
            <a:normAutofit/>
          </a:bodyPr>
          <a:lstStyle/>
          <a:p>
            <a:r>
              <a:rPr lang="en-AU" sz="2000" dirty="0"/>
              <a:t>A number of cases (§§254 – 266) go into the details of the teacher leaving the school in case of need, whom to appoint as a substitute for this time, and how to make up for the teaching time he missed. </a:t>
            </a:r>
            <a:endParaRPr lang="en-AU" sz="2000" dirty="0" smtClean="0"/>
          </a:p>
          <a:p>
            <a:endParaRPr lang="en-AU" sz="2000" dirty="0"/>
          </a:p>
          <a:p>
            <a:r>
              <a:rPr lang="en-AU" sz="2000" dirty="0" smtClean="0"/>
              <a:t>These </a:t>
            </a:r>
            <a:r>
              <a:rPr lang="en-AU" sz="2000" dirty="0"/>
              <a:t>cases are clear in the concern for the students’ educational rights on their teacher. They express the overall importance to uphold an efficiently run institution of learning.</a:t>
            </a:r>
            <a:endParaRPr lang="en-US" sz="2000" dirty="0"/>
          </a:p>
          <a:p>
            <a:endParaRPr lang="en-U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72886352"/>
      </p:ext>
    </p:extLst>
  </p:cSld>
  <p:clrMapOvr>
    <a:masterClrMapping/>
  </p:clrMapOvr>
  <mc:AlternateContent xmlns:mc="http://schemas.openxmlformats.org/markup-compatibility/2006">
    <mc:Choice xmlns:p14="http://schemas.microsoft.com/office/powerpoint/2010/main" Requires="p14">
      <p:transition spd="slow" p14:dur="2000" advTm="28560"/>
    </mc:Choice>
    <mc:Fallback>
      <p:transition spd="slow" advTm="2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 during teaching hours</a:t>
            </a:r>
            <a:endParaRPr lang="en-US" dirty="0"/>
          </a:p>
        </p:txBody>
      </p:sp>
      <p:sp>
        <p:nvSpPr>
          <p:cNvPr id="3" name="Content Placeholder 2"/>
          <p:cNvSpPr>
            <a:spLocks noGrp="1"/>
          </p:cNvSpPr>
          <p:nvPr>
            <p:ph idx="1"/>
          </p:nvPr>
        </p:nvSpPr>
        <p:spPr>
          <a:xfrm>
            <a:off x="677334" y="1930401"/>
            <a:ext cx="8596668" cy="4484048"/>
          </a:xfrm>
        </p:spPr>
        <p:txBody>
          <a:bodyPr>
            <a:normAutofit/>
          </a:bodyPr>
          <a:lstStyle/>
          <a:p>
            <a:r>
              <a:rPr lang="en-AU" dirty="0"/>
              <a:t>§267ff even asks if he may eat and drink during teaching hours, or write letters. The </a:t>
            </a:r>
            <a:r>
              <a:rPr lang="en-AU" dirty="0" err="1"/>
              <a:t>Shaykh</a:t>
            </a:r>
            <a:r>
              <a:rPr lang="en-AU" dirty="0"/>
              <a:t> asserts that the teacher may involve in any action that does not keep him from observing his teaching duties (p.147ff). Any activity that does keep him from his teaching duties, however, is not allowed, as it impeaches his students’ educational rights (§270f). He may read and further his own knowledge during teaching time, if he needs to answer an important question (§271, p.150). However, he needs to make up for the time he missed while doing so (§272). </a:t>
            </a:r>
            <a:endParaRPr lang="en-AU" dirty="0" smtClean="0"/>
          </a:p>
          <a:p>
            <a:r>
              <a:rPr lang="en-AU" dirty="0" smtClean="0"/>
              <a:t>The </a:t>
            </a:r>
            <a:r>
              <a:rPr lang="en-AU" dirty="0"/>
              <a:t>same applies should he oversleep or forget his teaching lessons that are funded from the school budget. The </a:t>
            </a:r>
            <a:r>
              <a:rPr lang="en-AU" dirty="0" err="1"/>
              <a:t>Shaykh</a:t>
            </a:r>
            <a:r>
              <a:rPr lang="en-AU" dirty="0"/>
              <a:t> mentions that some scholars draw an analogy from this case to someone who forgets or oversleeps his prayer time. While both reasons (sleep and forgetfulness) are considered valid </a:t>
            </a:r>
            <a:r>
              <a:rPr lang="en-AU" dirty="0" err="1"/>
              <a:t>shar</a:t>
            </a:r>
            <a:r>
              <a:rPr lang="en-AU" baseline="30000" dirty="0" err="1"/>
              <a:t>c</a:t>
            </a:r>
            <a:r>
              <a:rPr lang="en-AU" dirty="0" err="1"/>
              <a:t>ī</a:t>
            </a:r>
            <a:r>
              <a:rPr lang="en-AU" dirty="0"/>
              <a:t> reasons for an excuse, the rights concerned are the rights of Allah in Islamic legal terms, meaning that it is upon him to ask Allah for forgiveness and make up for what he missed out on (p.151f). </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2379857"/>
      </p:ext>
    </p:extLst>
  </p:cSld>
  <p:clrMapOvr>
    <a:masterClrMapping/>
  </p:clrMapOvr>
  <mc:AlternateContent xmlns:mc="http://schemas.openxmlformats.org/markup-compatibility/2006">
    <mc:Choice xmlns:p14="http://schemas.microsoft.com/office/powerpoint/2010/main" Requires="p14">
      <p:transition spd="slow" p14:dur="2000" advTm="76704"/>
    </mc:Choice>
    <mc:Fallback>
      <p:transition spd="slow" advTm="76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Teacher’s payment</a:t>
            </a:r>
            <a:endParaRPr lang="en-US" dirty="0"/>
          </a:p>
        </p:txBody>
      </p:sp>
      <p:sp>
        <p:nvSpPr>
          <p:cNvPr id="3" name="Content Placeholder 2"/>
          <p:cNvSpPr>
            <a:spLocks noGrp="1"/>
          </p:cNvSpPr>
          <p:nvPr>
            <p:ph idx="1"/>
          </p:nvPr>
        </p:nvSpPr>
        <p:spPr/>
        <p:txBody>
          <a:bodyPr/>
          <a:lstStyle/>
          <a:p>
            <a:r>
              <a:rPr lang="en-AU" dirty="0"/>
              <a:t>§274 (p.151) gives an insight in the reality of teachers’ payments at the time; If no agreement on a salary has been made, and there is no school budget to be paid from, but people support the teacher now and again, and he doesn’t ask anything from those who don’t? This question indicates that by way not everybody who sent their children was actually able to or did pay the teacher for his service, so that there was system of societal solidarity in place to fund the teaching for every child.</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0421758"/>
      </p:ext>
    </p:extLst>
  </p:cSld>
  <p:clrMapOvr>
    <a:masterClrMapping/>
  </p:clrMapOvr>
  <mc:AlternateContent xmlns:mc="http://schemas.openxmlformats.org/markup-compatibility/2006">
    <mc:Choice xmlns:p14="http://schemas.microsoft.com/office/powerpoint/2010/main" Requires="p14">
      <p:transition spd="slow" p14:dur="2000" advTm="43308"/>
    </mc:Choice>
    <mc:Fallback>
      <p:transition spd="slow" advTm="43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a:bodyPr>
          <a:lstStyle/>
          <a:p>
            <a:r>
              <a:rPr lang="en-GB" sz="2000" dirty="0" err="1" smtClean="0"/>
              <a:t>Shaykh</a:t>
            </a:r>
            <a:r>
              <a:rPr lang="en-GB" sz="2000" dirty="0" smtClean="0"/>
              <a:t> </a:t>
            </a:r>
            <a:r>
              <a:rPr lang="en-GB" sz="2000" dirty="0" err="1" smtClean="0"/>
              <a:t>Ja’id’s</a:t>
            </a:r>
            <a:r>
              <a:rPr lang="en-GB" sz="2000" dirty="0" smtClean="0"/>
              <a:t> </a:t>
            </a:r>
            <a:r>
              <a:rPr lang="en-GB" sz="2000" dirty="0"/>
              <a:t>work in the field is uniquely detailed. His reference to older Omani scholars, some of them centuries prior to his time, and the discussion of identical cases, situates him, and the organisation of schools, in an unbroken chain.</a:t>
            </a:r>
            <a:endParaRPr lang="en-US" sz="2000" dirty="0"/>
          </a:p>
          <a:p>
            <a:r>
              <a:rPr lang="en-GB" sz="2000" dirty="0" smtClean="0"/>
              <a:t>The </a:t>
            </a:r>
            <a:r>
              <a:rPr lang="en-GB" sz="2000" dirty="0"/>
              <a:t>book highlights the relationship between </a:t>
            </a:r>
            <a:r>
              <a:rPr lang="en-GB" sz="2000" i="1" dirty="0" err="1"/>
              <a:t>fiqh</a:t>
            </a:r>
            <a:r>
              <a:rPr lang="en-GB" sz="2000" dirty="0"/>
              <a:t> and the </a:t>
            </a:r>
            <a:r>
              <a:rPr lang="en-GB" sz="2000" i="1" dirty="0"/>
              <a:t>madrasa</a:t>
            </a:r>
            <a:r>
              <a:rPr lang="en-GB" sz="2000" dirty="0"/>
              <a:t>, in the latter’s different dimensions of being a physical place, an educational community, and a methodology. </a:t>
            </a:r>
            <a:endParaRPr lang="en-GB" sz="2000" dirty="0" smtClean="0"/>
          </a:p>
          <a:p>
            <a:r>
              <a:rPr lang="en-GB" sz="2000" dirty="0" smtClean="0"/>
              <a:t>It </a:t>
            </a:r>
            <a:r>
              <a:rPr lang="en-GB" sz="2000" dirty="0"/>
              <a:t>shows that, rather than being a mere science to be taught, </a:t>
            </a:r>
            <a:r>
              <a:rPr lang="en-GB" sz="2000" i="1" dirty="0" err="1"/>
              <a:t>fiqh</a:t>
            </a:r>
            <a:r>
              <a:rPr lang="en-GB" sz="2000" dirty="0"/>
              <a:t> was an active agent in determining vital questions of school organisation, management, funding, student–teacher–parent relations, and teaching methodology</a:t>
            </a:r>
            <a:r>
              <a:rPr lang="en-GB" sz="2000" dirty="0" smtClean="0"/>
              <a:t>.</a:t>
            </a:r>
          </a:p>
          <a:p>
            <a:endParaRPr lang="en-US" sz="2000" dirty="0" smtClean="0"/>
          </a:p>
          <a:p>
            <a:endParaRPr lang="en-U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5415458"/>
      </p:ext>
    </p:extLst>
  </p:cSld>
  <p:clrMapOvr>
    <a:masterClrMapping/>
  </p:clrMapOvr>
  <mc:AlternateContent xmlns:mc="http://schemas.openxmlformats.org/markup-compatibility/2006">
    <mc:Choice xmlns:p14="http://schemas.microsoft.com/office/powerpoint/2010/main" Requires="p14">
      <p:transition spd="slow" p14:dur="2000" advTm="54603"/>
    </mc:Choice>
    <mc:Fallback>
      <p:transition spd="slow" advTm="54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09349"/>
            <a:ext cx="8596668" cy="1320800"/>
          </a:xfrm>
        </p:spPr>
        <p:txBody>
          <a:bodyPr/>
          <a:lstStyle/>
          <a:p>
            <a:r>
              <a:rPr lang="en-US" dirty="0" smtClean="0"/>
              <a:t>Conclusion</a:t>
            </a:r>
            <a:endParaRPr lang="en-US" dirty="0"/>
          </a:p>
        </p:txBody>
      </p:sp>
      <p:sp>
        <p:nvSpPr>
          <p:cNvPr id="3" name="Content Placeholder 2"/>
          <p:cNvSpPr>
            <a:spLocks noGrp="1"/>
          </p:cNvSpPr>
          <p:nvPr>
            <p:ph idx="1"/>
          </p:nvPr>
        </p:nvSpPr>
        <p:spPr/>
        <p:txBody>
          <a:bodyPr>
            <a:normAutofit/>
          </a:bodyPr>
          <a:lstStyle/>
          <a:p>
            <a:r>
              <a:rPr lang="en-GB" sz="2000" dirty="0"/>
              <a:t>The most important principle at work in these case studies is securing the benefit of and warding off harm from the students. </a:t>
            </a:r>
            <a:endParaRPr lang="en-US" sz="2000" dirty="0"/>
          </a:p>
          <a:p>
            <a:r>
              <a:rPr lang="en-GB" sz="2000" dirty="0"/>
              <a:t> </a:t>
            </a:r>
            <a:r>
              <a:rPr lang="en-GB" sz="2000" dirty="0" err="1" smtClean="0"/>
              <a:t>Shaykh</a:t>
            </a:r>
            <a:r>
              <a:rPr lang="en-GB" sz="2000" dirty="0" smtClean="0"/>
              <a:t> </a:t>
            </a:r>
            <a:r>
              <a:rPr lang="en-GB" sz="2000" dirty="0" err="1" smtClean="0"/>
              <a:t>Ja’id’s</a:t>
            </a:r>
            <a:r>
              <a:rPr lang="en-GB" sz="2000" dirty="0" smtClean="0"/>
              <a:t> contribution may rightly be referred to as a code of </a:t>
            </a:r>
            <a:r>
              <a:rPr lang="en-US" sz="2000" dirty="0" smtClean="0"/>
              <a:t>professional ethics for the teaching profession.</a:t>
            </a:r>
            <a:endParaRPr lang="en-U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86187635"/>
      </p:ext>
    </p:extLst>
  </p:cSld>
  <p:clrMapOvr>
    <a:masterClrMapping/>
  </p:clrMapOvr>
  <mc:AlternateContent xmlns:mc="http://schemas.openxmlformats.org/markup-compatibility/2006">
    <mc:Choice xmlns:p14="http://schemas.microsoft.com/office/powerpoint/2010/main" Requires="p14">
      <p:transition spd="slow" p14:dur="2000" advTm="42767"/>
    </mc:Choice>
    <mc:Fallback>
      <p:transition spd="slow" advTm="42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References</a:t>
            </a:r>
            <a:endParaRPr lang="en-US" dirty="0"/>
          </a:p>
        </p:txBody>
      </p:sp>
      <p:sp>
        <p:nvSpPr>
          <p:cNvPr id="3" name="Content Placeholder 2"/>
          <p:cNvSpPr>
            <a:spLocks noGrp="1"/>
          </p:cNvSpPr>
          <p:nvPr>
            <p:ph idx="1"/>
          </p:nvPr>
        </p:nvSpPr>
        <p:spPr>
          <a:xfrm>
            <a:off x="677334" y="1528549"/>
            <a:ext cx="8596668" cy="4840359"/>
          </a:xfrm>
        </p:spPr>
        <p:txBody>
          <a:bodyPr>
            <a:noAutofit/>
          </a:bodyPr>
          <a:lstStyle/>
          <a:p>
            <a:r>
              <a:rPr lang="en-AU" sz="1400" dirty="0"/>
              <a:t>Al-</a:t>
            </a:r>
            <a:r>
              <a:rPr lang="en-AU" sz="1400" dirty="0" err="1"/>
              <a:t>Barāshidī</a:t>
            </a:r>
            <a:r>
              <a:rPr lang="en-AU" sz="1400" dirty="0"/>
              <a:t>, </a:t>
            </a:r>
            <a:r>
              <a:rPr lang="en-AU" sz="1400" dirty="0" err="1"/>
              <a:t>Mūsā</a:t>
            </a:r>
            <a:r>
              <a:rPr lang="en-AU" sz="1400" dirty="0"/>
              <a:t> b. </a:t>
            </a:r>
            <a:r>
              <a:rPr lang="en-AU" sz="1400" dirty="0" err="1"/>
              <a:t>Sālim</a:t>
            </a:r>
            <a:r>
              <a:rPr lang="en-AU" sz="1400" dirty="0"/>
              <a:t> b. </a:t>
            </a:r>
            <a:r>
              <a:rPr lang="en-AU" sz="1400" dirty="0" err="1"/>
              <a:t>Ḥamid</a:t>
            </a:r>
            <a:r>
              <a:rPr lang="en-AU" sz="1400" dirty="0"/>
              <a:t> (2013) </a:t>
            </a:r>
            <a:r>
              <a:rPr lang="en-AU" sz="1400" i="1" dirty="0"/>
              <a:t>Al-</a:t>
            </a:r>
            <a:r>
              <a:rPr lang="en-AU" sz="1400" i="1" dirty="0" err="1"/>
              <a:t>Ḥayāt</a:t>
            </a:r>
            <a:r>
              <a:rPr lang="en-AU" sz="1400" i="1" dirty="0"/>
              <a:t> al-</a:t>
            </a:r>
            <a:r>
              <a:rPr lang="en-AU" sz="1400" i="1" baseline="30000" dirty="0" err="1"/>
              <a:t>c</a:t>
            </a:r>
            <a:r>
              <a:rPr lang="en-AU" sz="1400" i="1" dirty="0" err="1"/>
              <a:t>ilmiyyah</a:t>
            </a:r>
            <a:r>
              <a:rPr lang="en-AU" sz="1400" i="1" dirty="0"/>
              <a:t> bi-</a:t>
            </a:r>
            <a:r>
              <a:rPr lang="en-AU" sz="1400" i="1" baseline="30000" dirty="0" err="1"/>
              <a:t>c</a:t>
            </a:r>
            <a:r>
              <a:rPr lang="en-AU" sz="1400" i="1" dirty="0" err="1"/>
              <a:t>Umān</a:t>
            </a:r>
            <a:r>
              <a:rPr lang="en-AU" sz="1400" i="1" dirty="0"/>
              <a:t> </a:t>
            </a:r>
            <a:r>
              <a:rPr lang="en-AU" sz="1400" i="1" dirty="0" err="1"/>
              <a:t>fī</a:t>
            </a:r>
            <a:r>
              <a:rPr lang="en-AU" sz="1400" i="1" dirty="0"/>
              <a:t> </a:t>
            </a:r>
            <a:r>
              <a:rPr lang="en-AU" sz="1400" i="1" baseline="30000" dirty="0" err="1"/>
              <a:t>c</a:t>
            </a:r>
            <a:r>
              <a:rPr lang="en-AU" sz="1400" i="1" dirty="0" err="1"/>
              <a:t>ahd</a:t>
            </a:r>
            <a:r>
              <a:rPr lang="en-AU" sz="1400" i="1" dirty="0"/>
              <a:t> al-</a:t>
            </a:r>
            <a:r>
              <a:rPr lang="en-AU" sz="1400" i="1" dirty="0" err="1"/>
              <a:t>Ya</a:t>
            </a:r>
            <a:r>
              <a:rPr lang="en-AU" sz="1400" i="1" baseline="30000" dirty="0" err="1"/>
              <a:t>c</a:t>
            </a:r>
            <a:r>
              <a:rPr lang="en-AU" sz="1400" i="1" dirty="0" err="1"/>
              <a:t>āriba</a:t>
            </a:r>
            <a:r>
              <a:rPr lang="en-AU" sz="1400" i="1" dirty="0"/>
              <a:t> (1034 AH/1624 CE to 1157 AH/1744 CE)</a:t>
            </a:r>
            <a:r>
              <a:rPr lang="en-AU" sz="1400" dirty="0"/>
              <a:t>. </a:t>
            </a:r>
            <a:r>
              <a:rPr lang="en-AU" sz="1400" dirty="0" err="1"/>
              <a:t>Dār</a:t>
            </a:r>
            <a:r>
              <a:rPr lang="en-AU" sz="1400" dirty="0"/>
              <a:t> al-</a:t>
            </a:r>
            <a:r>
              <a:rPr lang="en-AU" sz="1400" dirty="0" err="1"/>
              <a:t>Farqad</a:t>
            </a:r>
            <a:r>
              <a:rPr lang="en-AU" sz="1400" dirty="0"/>
              <a:t>, Muscat.</a:t>
            </a:r>
            <a:endParaRPr lang="en-US" sz="1400" dirty="0"/>
          </a:p>
          <a:p>
            <a:r>
              <a:rPr lang="en-AU" sz="1400" dirty="0" smtClean="0"/>
              <a:t>Al-</a:t>
            </a:r>
            <a:r>
              <a:rPr lang="en-AU" sz="1400" dirty="0" err="1" smtClean="0"/>
              <a:t>Jābirī</a:t>
            </a:r>
            <a:r>
              <a:rPr lang="en-AU" sz="1400" dirty="0"/>
              <a:t>, </a:t>
            </a:r>
            <a:r>
              <a:rPr lang="en-AU" sz="1400" dirty="0" err="1"/>
              <a:t>Khalfān</a:t>
            </a:r>
            <a:r>
              <a:rPr lang="en-AU" sz="1400" dirty="0"/>
              <a:t> b. </a:t>
            </a:r>
            <a:r>
              <a:rPr lang="en-AU" sz="1400" dirty="0" err="1"/>
              <a:t>Nāṣir</a:t>
            </a:r>
            <a:r>
              <a:rPr lang="en-AU" sz="1400" dirty="0"/>
              <a:t> (</a:t>
            </a:r>
            <a:r>
              <a:rPr lang="en-AU" sz="1400" dirty="0" err="1"/>
              <a:t>ed</a:t>
            </a:r>
            <a:r>
              <a:rPr lang="en-AU" sz="1400" dirty="0"/>
              <a:t>) (2017) </a:t>
            </a:r>
            <a:r>
              <a:rPr lang="en-AU" sz="1400" i="1" dirty="0"/>
              <a:t>Al-</a:t>
            </a:r>
            <a:r>
              <a:rPr lang="en-AU" sz="1400" i="1" dirty="0" err="1"/>
              <a:t>Madāris</a:t>
            </a:r>
            <a:r>
              <a:rPr lang="en-AU" sz="1400" i="1" dirty="0"/>
              <a:t> </a:t>
            </a:r>
            <a:r>
              <a:rPr lang="en-AU" sz="1400" i="1" dirty="0" err="1"/>
              <a:t>wa</a:t>
            </a:r>
            <a:r>
              <a:rPr lang="en-AU" sz="1400" i="1" dirty="0"/>
              <a:t> </a:t>
            </a:r>
            <a:r>
              <a:rPr lang="en-AU" sz="1400" i="1" dirty="0" err="1"/>
              <a:t>amwāluhā</a:t>
            </a:r>
            <a:r>
              <a:rPr lang="en-AU" sz="1400" i="1" dirty="0"/>
              <a:t> </a:t>
            </a:r>
            <a:r>
              <a:rPr lang="en-AU" sz="1400" i="1" dirty="0" err="1"/>
              <a:t>wa</a:t>
            </a:r>
            <a:r>
              <a:rPr lang="en-AU" sz="1400" i="1" dirty="0"/>
              <a:t> l-</a:t>
            </a:r>
            <a:r>
              <a:rPr lang="en-AU" sz="1400" i="1" dirty="0" err="1"/>
              <a:t>qawl</a:t>
            </a:r>
            <a:r>
              <a:rPr lang="en-AU" sz="1400" i="1" dirty="0"/>
              <a:t> </a:t>
            </a:r>
            <a:r>
              <a:rPr lang="en-AU" sz="1400" i="1" dirty="0" err="1"/>
              <a:t>fī</a:t>
            </a:r>
            <a:r>
              <a:rPr lang="en-AU" sz="1400" i="1" dirty="0"/>
              <a:t> l-</a:t>
            </a:r>
            <a:r>
              <a:rPr lang="en-AU" sz="1400" i="1" dirty="0" err="1"/>
              <a:t>muta</a:t>
            </a:r>
            <a:r>
              <a:rPr lang="en-AU" sz="1400" i="1" baseline="30000" dirty="0" err="1"/>
              <a:t>c</a:t>
            </a:r>
            <a:r>
              <a:rPr lang="en-AU" sz="1400" i="1" dirty="0" err="1"/>
              <a:t>allimīna</a:t>
            </a:r>
            <a:r>
              <a:rPr lang="en-AU" sz="1400" i="1" dirty="0"/>
              <a:t> </a:t>
            </a:r>
            <a:r>
              <a:rPr lang="en-AU" sz="1400" i="1" dirty="0" err="1"/>
              <a:t>fīhā</a:t>
            </a:r>
            <a:r>
              <a:rPr lang="en-AU" sz="1400" i="1" dirty="0"/>
              <a:t> li-l-</a:t>
            </a:r>
            <a:r>
              <a:rPr lang="en-AU" sz="1400" i="1" dirty="0" err="1"/>
              <a:t>Shaykh</a:t>
            </a:r>
            <a:r>
              <a:rPr lang="en-AU" sz="1400" i="1" dirty="0"/>
              <a:t> </a:t>
            </a:r>
            <a:r>
              <a:rPr lang="en-AU" sz="1400" i="1" dirty="0" err="1"/>
              <a:t>Jā</a:t>
            </a:r>
            <a:r>
              <a:rPr lang="en-AU" sz="1400" i="1" baseline="30000" dirty="0" err="1"/>
              <a:t>c</a:t>
            </a:r>
            <a:r>
              <a:rPr lang="en-AU" sz="1400" i="1" dirty="0" err="1"/>
              <a:t>id</a:t>
            </a:r>
            <a:r>
              <a:rPr lang="en-AU" sz="1400" i="1" dirty="0"/>
              <a:t> b. </a:t>
            </a:r>
            <a:r>
              <a:rPr lang="en-AU" sz="1400" i="1" dirty="0" err="1"/>
              <a:t>Khamīs</a:t>
            </a:r>
            <a:r>
              <a:rPr lang="en-AU" sz="1400" i="1" dirty="0"/>
              <a:t> Al-</a:t>
            </a:r>
            <a:r>
              <a:rPr lang="en-AU" sz="1400" i="1" dirty="0" err="1"/>
              <a:t>Kharūṣī</a:t>
            </a:r>
            <a:r>
              <a:rPr lang="en-AU" sz="1400" dirty="0"/>
              <a:t>. Oman, First Print</a:t>
            </a:r>
            <a:r>
              <a:rPr lang="en-AU" sz="1400" dirty="0" smtClean="0"/>
              <a:t>.</a:t>
            </a:r>
          </a:p>
          <a:p>
            <a:r>
              <a:rPr lang="en-AU" sz="1400" dirty="0"/>
              <a:t>Al-</a:t>
            </a:r>
            <a:r>
              <a:rPr lang="en-AU" sz="1400" dirty="0" err="1"/>
              <a:t>Hāshimī</a:t>
            </a:r>
            <a:r>
              <a:rPr lang="en-AU" sz="1400" dirty="0"/>
              <a:t>, </a:t>
            </a:r>
            <a:r>
              <a:rPr lang="en-AU" sz="1400" dirty="0" err="1"/>
              <a:t>Sa</a:t>
            </a:r>
            <a:r>
              <a:rPr lang="en-AU" sz="1400" baseline="30000" dirty="0" err="1"/>
              <a:t>c</a:t>
            </a:r>
            <a:r>
              <a:rPr lang="en-AU" sz="1400" dirty="0" err="1"/>
              <a:t>īd</a:t>
            </a:r>
            <a:r>
              <a:rPr lang="en-AU" sz="1400" dirty="0"/>
              <a:t> b. </a:t>
            </a:r>
            <a:r>
              <a:rPr lang="en-AU" sz="1400" dirty="0" err="1"/>
              <a:t>Muḥammad</a:t>
            </a:r>
            <a:r>
              <a:rPr lang="en-AU" sz="1400" dirty="0"/>
              <a:t> </a:t>
            </a:r>
            <a:r>
              <a:rPr lang="en-AU" sz="1400" dirty="0" err="1"/>
              <a:t>Sa</a:t>
            </a:r>
            <a:r>
              <a:rPr lang="en-AU" sz="1400" baseline="30000" dirty="0" err="1"/>
              <a:t>c</a:t>
            </a:r>
            <a:r>
              <a:rPr lang="en-AU" sz="1400" dirty="0" err="1"/>
              <a:t>īd</a:t>
            </a:r>
            <a:r>
              <a:rPr lang="en-AU" sz="1400" dirty="0"/>
              <a:t> (2007) </a:t>
            </a:r>
            <a:r>
              <a:rPr lang="en-AU" sz="1400" i="1" dirty="0" err="1"/>
              <a:t>Abū</a:t>
            </a:r>
            <a:r>
              <a:rPr lang="en-AU" sz="1400" i="1" dirty="0"/>
              <a:t> </a:t>
            </a:r>
            <a:r>
              <a:rPr lang="en-AU" sz="1400" i="1" dirty="0" err="1"/>
              <a:t>Nabhān</a:t>
            </a:r>
            <a:r>
              <a:rPr lang="en-AU" sz="1400" i="1" dirty="0"/>
              <a:t> </a:t>
            </a:r>
            <a:r>
              <a:rPr lang="en-AU" sz="1400" i="1" dirty="0" err="1"/>
              <a:t>Jā</a:t>
            </a:r>
            <a:r>
              <a:rPr lang="en-AU" sz="1400" i="1" baseline="30000" dirty="0" err="1"/>
              <a:t>c</a:t>
            </a:r>
            <a:r>
              <a:rPr lang="en-AU" sz="1400" i="1" dirty="0" err="1"/>
              <a:t>id</a:t>
            </a:r>
            <a:r>
              <a:rPr lang="en-AU" sz="1400" i="1" dirty="0"/>
              <a:t> b. </a:t>
            </a:r>
            <a:r>
              <a:rPr lang="en-AU" sz="1400" i="1" dirty="0" err="1"/>
              <a:t>Khamīs</a:t>
            </a:r>
            <a:r>
              <a:rPr lang="en-AU" sz="1400" i="1" dirty="0"/>
              <a:t> al-</a:t>
            </a:r>
            <a:r>
              <a:rPr lang="en-AU" sz="1400" i="1" dirty="0" err="1"/>
              <a:t>Kharūṣī</a:t>
            </a:r>
            <a:r>
              <a:rPr lang="en-AU" sz="1400" i="1" dirty="0"/>
              <a:t>: </a:t>
            </a:r>
            <a:r>
              <a:rPr lang="en-AU" sz="1400" i="1" dirty="0" err="1"/>
              <a:t>Thaqāfatuhu</a:t>
            </a:r>
            <a:r>
              <a:rPr lang="en-AU" sz="1400" i="1" dirty="0"/>
              <a:t>, </a:t>
            </a:r>
            <a:r>
              <a:rPr lang="en-AU" sz="1400" i="1" dirty="0" err="1"/>
              <a:t>Shuyūkhuhu,wa</a:t>
            </a:r>
            <a:r>
              <a:rPr lang="en-AU" sz="1400" i="1" dirty="0"/>
              <a:t> </a:t>
            </a:r>
            <a:r>
              <a:rPr lang="en-AU" sz="1400" i="1" dirty="0" err="1"/>
              <a:t>talāmīdhuhu</a:t>
            </a:r>
            <a:r>
              <a:rPr lang="en-AU" sz="1400" i="1" dirty="0"/>
              <a:t>.</a:t>
            </a:r>
            <a:r>
              <a:rPr lang="en-AU" sz="1400" dirty="0"/>
              <a:t> </a:t>
            </a:r>
            <a:r>
              <a:rPr lang="en-AU" sz="1400" dirty="0" err="1"/>
              <a:t>Qirā’āh</a:t>
            </a:r>
            <a:r>
              <a:rPr lang="en-AU" sz="1400" dirty="0"/>
              <a:t> </a:t>
            </a:r>
            <a:r>
              <a:rPr lang="en-AU" sz="1400" dirty="0" err="1"/>
              <a:t>fī</a:t>
            </a:r>
            <a:r>
              <a:rPr lang="en-AU" sz="1400" dirty="0"/>
              <a:t> </a:t>
            </a:r>
            <a:r>
              <a:rPr lang="en-AU" sz="1400" dirty="0" err="1"/>
              <a:t>fikr</a:t>
            </a:r>
            <a:r>
              <a:rPr lang="en-AU" sz="1400" dirty="0"/>
              <a:t> </a:t>
            </a:r>
            <a:r>
              <a:rPr lang="en-AU" sz="1400" dirty="0" err="1"/>
              <a:t>Abī</a:t>
            </a:r>
            <a:r>
              <a:rPr lang="en-AU" sz="1400" dirty="0"/>
              <a:t> </a:t>
            </a:r>
            <a:r>
              <a:rPr lang="en-AU" sz="1400" dirty="0" err="1"/>
              <a:t>Nabhān</a:t>
            </a:r>
            <a:r>
              <a:rPr lang="en-AU" sz="1400" dirty="0"/>
              <a:t>: </a:t>
            </a:r>
            <a:r>
              <a:rPr lang="en-AU" sz="1400" dirty="0" err="1"/>
              <a:t>Ḥaṣād</a:t>
            </a:r>
            <a:r>
              <a:rPr lang="en-AU" sz="1400" dirty="0"/>
              <a:t> al-</a:t>
            </a:r>
            <a:r>
              <a:rPr lang="en-AU" sz="1400" dirty="0" err="1"/>
              <a:t>Nadwa</a:t>
            </a:r>
            <a:r>
              <a:rPr lang="en-AU" sz="1400" dirty="0"/>
              <a:t> </a:t>
            </a:r>
            <a:r>
              <a:rPr lang="en-AU" sz="1400" dirty="0" err="1"/>
              <a:t>allatī</a:t>
            </a:r>
            <a:r>
              <a:rPr lang="en-AU" sz="1400" dirty="0"/>
              <a:t> </a:t>
            </a:r>
            <a:r>
              <a:rPr lang="en-AU" sz="1400" dirty="0" err="1"/>
              <a:t>aqāmahā</a:t>
            </a:r>
            <a:r>
              <a:rPr lang="en-AU" sz="1400" dirty="0"/>
              <a:t> al-</a:t>
            </a:r>
            <a:r>
              <a:rPr lang="en-AU" sz="1400" dirty="0" err="1"/>
              <a:t>muntadā</a:t>
            </a:r>
            <a:r>
              <a:rPr lang="en-AU" sz="1400" dirty="0"/>
              <a:t> al-</a:t>
            </a:r>
            <a:r>
              <a:rPr lang="en-AU" sz="1400" dirty="0" err="1"/>
              <a:t>adabī</a:t>
            </a:r>
            <a:r>
              <a:rPr lang="en-AU" sz="1400" dirty="0"/>
              <a:t> </a:t>
            </a:r>
            <a:r>
              <a:rPr lang="en-AU" sz="1400" dirty="0" err="1"/>
              <a:t>iḥtifālan</a:t>
            </a:r>
            <a:r>
              <a:rPr lang="en-AU" sz="1400" dirty="0"/>
              <a:t> bi-</a:t>
            </a:r>
            <a:r>
              <a:rPr lang="en-AU" sz="1400" dirty="0" err="1"/>
              <a:t>dhikrā</a:t>
            </a:r>
            <a:r>
              <a:rPr lang="en-AU" sz="1400" dirty="0"/>
              <a:t> al-</a:t>
            </a:r>
            <a:r>
              <a:rPr lang="en-AU" sz="1400" baseline="30000" dirty="0" err="1"/>
              <a:t>c</a:t>
            </a:r>
            <a:r>
              <a:rPr lang="en-AU" sz="1400" dirty="0" err="1"/>
              <a:t>allāmah</a:t>
            </a:r>
            <a:r>
              <a:rPr lang="en-AU" sz="1400" dirty="0"/>
              <a:t> al-</a:t>
            </a:r>
            <a:r>
              <a:rPr lang="en-AU" sz="1400" dirty="0" err="1"/>
              <a:t>marḥūm</a:t>
            </a:r>
            <a:r>
              <a:rPr lang="en-AU" sz="1400" dirty="0"/>
              <a:t> </a:t>
            </a:r>
            <a:r>
              <a:rPr lang="en-AU" sz="1400" dirty="0" err="1"/>
              <a:t>Abī</a:t>
            </a:r>
            <a:r>
              <a:rPr lang="en-AU" sz="1400" dirty="0"/>
              <a:t> </a:t>
            </a:r>
            <a:r>
              <a:rPr lang="en-AU" sz="1400" dirty="0" err="1"/>
              <a:t>Nabhān</a:t>
            </a:r>
            <a:r>
              <a:rPr lang="en-AU" sz="1400" dirty="0"/>
              <a:t> ‘</a:t>
            </a:r>
            <a:r>
              <a:rPr lang="en-AU" sz="1400" dirty="0" err="1"/>
              <a:t>ām</a:t>
            </a:r>
            <a:r>
              <a:rPr lang="en-AU" sz="1400" dirty="0"/>
              <a:t> 1996. Al-</a:t>
            </a:r>
            <a:r>
              <a:rPr lang="en-AU" sz="1400" dirty="0" err="1"/>
              <a:t>Muntadā</a:t>
            </a:r>
            <a:r>
              <a:rPr lang="en-AU" sz="1400" dirty="0"/>
              <a:t> al-</a:t>
            </a:r>
            <a:r>
              <a:rPr lang="en-AU" sz="1400" dirty="0" err="1"/>
              <a:t>adabī</a:t>
            </a:r>
            <a:r>
              <a:rPr lang="en-AU" sz="1400" dirty="0"/>
              <a:t>, second print, Oman</a:t>
            </a:r>
            <a:r>
              <a:rPr lang="en-AU" sz="1400" dirty="0" smtClean="0"/>
              <a:t>.</a:t>
            </a:r>
          </a:p>
          <a:p>
            <a:r>
              <a:rPr lang="en-US" sz="1400" dirty="0"/>
              <a:t>Al-</a:t>
            </a:r>
            <a:r>
              <a:rPr lang="en-US" sz="1400" dirty="0" err="1"/>
              <a:t>Sa</a:t>
            </a:r>
            <a:r>
              <a:rPr lang="en-US" sz="1400" baseline="30000" dirty="0" err="1"/>
              <a:t>c</a:t>
            </a:r>
            <a:r>
              <a:rPr lang="en-US" sz="1400" dirty="0" err="1"/>
              <a:t>dī</a:t>
            </a:r>
            <a:r>
              <a:rPr lang="en-US" sz="1400" dirty="0"/>
              <a:t>, </a:t>
            </a:r>
            <a:r>
              <a:rPr lang="en-US" sz="1400" dirty="0" err="1"/>
              <a:t>Nāṣir</a:t>
            </a:r>
            <a:r>
              <a:rPr lang="en-US" sz="1400" dirty="0"/>
              <a:t> b. </a:t>
            </a:r>
            <a:r>
              <a:rPr lang="en-US" sz="1400" dirty="0" err="1"/>
              <a:t>Saif</a:t>
            </a:r>
            <a:r>
              <a:rPr lang="en-US" sz="1400" dirty="0"/>
              <a:t> (2018) </a:t>
            </a:r>
            <a:r>
              <a:rPr lang="en-US" sz="1400" dirty="0" err="1"/>
              <a:t>Ma</a:t>
            </a:r>
            <a:r>
              <a:rPr lang="en-US" sz="1400" baseline="30000" dirty="0" err="1"/>
              <a:t>c</a:t>
            </a:r>
            <a:r>
              <a:rPr lang="en-US" sz="1400" dirty="0" err="1"/>
              <a:t>ālim</a:t>
            </a:r>
            <a:r>
              <a:rPr lang="en-US" sz="1400" dirty="0"/>
              <a:t> al-</a:t>
            </a:r>
            <a:r>
              <a:rPr lang="en-US" sz="1400" dirty="0" err="1"/>
              <a:t>iṣlāḥ</a:t>
            </a:r>
            <a:r>
              <a:rPr lang="en-US" sz="1400" dirty="0"/>
              <a:t> al-</a:t>
            </a:r>
            <a:r>
              <a:rPr lang="en-US" sz="1400" dirty="0" err="1"/>
              <a:t>siyāsī</a:t>
            </a:r>
            <a:r>
              <a:rPr lang="en-US" sz="1400" dirty="0"/>
              <a:t> </a:t>
            </a:r>
            <a:r>
              <a:rPr lang="en-US" sz="1400" baseline="30000" dirty="0" err="1"/>
              <a:t>c</a:t>
            </a:r>
            <a:r>
              <a:rPr lang="en-US" sz="1400" dirty="0" err="1"/>
              <a:t>inda</a:t>
            </a:r>
            <a:r>
              <a:rPr lang="en-US" sz="1400" dirty="0"/>
              <a:t> al-</a:t>
            </a:r>
            <a:r>
              <a:rPr lang="en-US" sz="1400" dirty="0" err="1"/>
              <a:t>Shaykh</a:t>
            </a:r>
            <a:r>
              <a:rPr lang="en-US" sz="1400" dirty="0"/>
              <a:t> </a:t>
            </a:r>
            <a:r>
              <a:rPr lang="en-US" sz="1400" dirty="0" err="1"/>
              <a:t>Jā</a:t>
            </a:r>
            <a:r>
              <a:rPr lang="en-US" sz="1400" baseline="30000" dirty="0" err="1"/>
              <a:t>c</a:t>
            </a:r>
            <a:r>
              <a:rPr lang="en-US" sz="1400" dirty="0" err="1"/>
              <a:t>id</a:t>
            </a:r>
            <a:r>
              <a:rPr lang="en-US" sz="1400" dirty="0"/>
              <a:t> b. </a:t>
            </a:r>
            <a:r>
              <a:rPr lang="en-US" sz="1400" dirty="0" err="1"/>
              <a:t>Khamīs</a:t>
            </a:r>
            <a:r>
              <a:rPr lang="en-US" sz="1400" dirty="0"/>
              <a:t> al-</a:t>
            </a:r>
            <a:r>
              <a:rPr lang="en-US" sz="1400" dirty="0" err="1"/>
              <a:t>Kharūṣī</a:t>
            </a:r>
            <a:r>
              <a:rPr lang="en-US" sz="1400" dirty="0"/>
              <a:t> (1147-1237 h / 1734-1821 m). </a:t>
            </a:r>
            <a:r>
              <a:rPr lang="en-AU" sz="1400" dirty="0" err="1"/>
              <a:t>Jāmi</a:t>
            </a:r>
            <a:r>
              <a:rPr lang="en-AU" sz="1400" baseline="30000" dirty="0" err="1"/>
              <a:t>c</a:t>
            </a:r>
            <a:r>
              <a:rPr lang="en-AU" sz="1400" dirty="0" err="1"/>
              <a:t>at</a:t>
            </a:r>
            <a:r>
              <a:rPr lang="en-AU" sz="1400" dirty="0"/>
              <a:t> al-</a:t>
            </a:r>
            <a:r>
              <a:rPr lang="en-AU" sz="1400" dirty="0" err="1"/>
              <a:t>Ṣulṭān</a:t>
            </a:r>
            <a:r>
              <a:rPr lang="en-AU" sz="1400" dirty="0"/>
              <a:t> </a:t>
            </a:r>
            <a:r>
              <a:rPr lang="en-AU" sz="1400" dirty="0" err="1"/>
              <a:t>Qābūs</a:t>
            </a:r>
            <a:r>
              <a:rPr lang="en-AU" sz="1400" dirty="0"/>
              <a:t>. </a:t>
            </a:r>
            <a:r>
              <a:rPr lang="en-AU" sz="1400" dirty="0" err="1"/>
              <a:t>Markaz</a:t>
            </a:r>
            <a:r>
              <a:rPr lang="en-AU" sz="1400" dirty="0"/>
              <a:t> al-</a:t>
            </a:r>
            <a:r>
              <a:rPr lang="en-AU" sz="1400" dirty="0" err="1"/>
              <a:t>Dirāsāt</a:t>
            </a:r>
            <a:r>
              <a:rPr lang="en-AU" sz="1400" dirty="0"/>
              <a:t> al-</a:t>
            </a:r>
            <a:r>
              <a:rPr lang="en-AU" sz="1400" baseline="30000" dirty="0" err="1"/>
              <a:t>c</a:t>
            </a:r>
            <a:r>
              <a:rPr lang="en-AU" sz="1400" dirty="0" err="1"/>
              <a:t>umāniyya</a:t>
            </a:r>
            <a:r>
              <a:rPr lang="en-AU" sz="1400" dirty="0"/>
              <a:t> </a:t>
            </a:r>
            <a:r>
              <a:rPr lang="en-AU" sz="1400" dirty="0" err="1"/>
              <a:t>wa</a:t>
            </a:r>
            <a:r>
              <a:rPr lang="en-AU" sz="1400" dirty="0"/>
              <a:t> </a:t>
            </a:r>
            <a:r>
              <a:rPr lang="en-AU" sz="1400" dirty="0" err="1"/>
              <a:t>Wizārat</a:t>
            </a:r>
            <a:r>
              <a:rPr lang="en-AU" sz="1400" dirty="0"/>
              <a:t> al-</a:t>
            </a:r>
            <a:r>
              <a:rPr lang="en-AU" sz="1400" dirty="0" err="1"/>
              <a:t>Awqāf</a:t>
            </a:r>
            <a:r>
              <a:rPr lang="en-AU" sz="1400" dirty="0"/>
              <a:t> </a:t>
            </a:r>
            <a:r>
              <a:rPr lang="en-AU" sz="1400" dirty="0" err="1"/>
              <a:t>wa</a:t>
            </a:r>
            <a:r>
              <a:rPr lang="en-AU" sz="1400" dirty="0"/>
              <a:t> l-</a:t>
            </a:r>
            <a:r>
              <a:rPr lang="en-AU" sz="1400" dirty="0" err="1"/>
              <a:t>shu’ūn</a:t>
            </a:r>
            <a:r>
              <a:rPr lang="en-AU" sz="1400" dirty="0"/>
              <a:t> al-</a:t>
            </a:r>
            <a:r>
              <a:rPr lang="en-AU" sz="1400" dirty="0" err="1"/>
              <a:t>dīniyya</a:t>
            </a:r>
            <a:r>
              <a:rPr lang="en-AU" sz="1400" dirty="0"/>
              <a:t>. </a:t>
            </a:r>
            <a:r>
              <a:rPr lang="en-AU" sz="1400" dirty="0" err="1"/>
              <a:t>Maktab</a:t>
            </a:r>
            <a:r>
              <a:rPr lang="en-AU" sz="1400" dirty="0"/>
              <a:t> al-</a:t>
            </a:r>
            <a:r>
              <a:rPr lang="en-AU" sz="1400" dirty="0" err="1"/>
              <a:t>Iftā</a:t>
            </a:r>
            <a:r>
              <a:rPr lang="en-AU" sz="1400" dirty="0"/>
              <a:t>’: </a:t>
            </a:r>
            <a:r>
              <a:rPr lang="en-AU" sz="1400" i="1" dirty="0" err="1"/>
              <a:t>Āfāq</a:t>
            </a:r>
            <a:r>
              <a:rPr lang="en-AU" sz="1400" i="1" dirty="0"/>
              <a:t> </a:t>
            </a:r>
            <a:r>
              <a:rPr lang="en-AU" sz="1400" i="1" dirty="0" err="1"/>
              <a:t>haḍāriyya</a:t>
            </a:r>
            <a:r>
              <a:rPr lang="en-AU" sz="1400" i="1" dirty="0"/>
              <a:t> min </a:t>
            </a:r>
            <a:r>
              <a:rPr lang="en-AU" sz="1400" i="1" dirty="0" err="1"/>
              <a:t>ḥayāt</a:t>
            </a:r>
            <a:r>
              <a:rPr lang="en-AU" sz="1400" i="1" dirty="0"/>
              <a:t> Al-</a:t>
            </a:r>
            <a:r>
              <a:rPr lang="en-AU" sz="1400" i="1" dirty="0" err="1"/>
              <a:t>Shaykh</a:t>
            </a:r>
            <a:r>
              <a:rPr lang="en-AU" sz="1400" i="1" dirty="0"/>
              <a:t> al-</a:t>
            </a:r>
            <a:r>
              <a:rPr lang="en-AU" sz="1400" i="1" dirty="0" err="1"/>
              <a:t>Ra’īs</a:t>
            </a:r>
            <a:r>
              <a:rPr lang="en-AU" sz="1400" i="1" dirty="0"/>
              <a:t> </a:t>
            </a:r>
            <a:r>
              <a:rPr lang="en-AU" sz="1400" i="1" dirty="0" err="1"/>
              <a:t>Jā</a:t>
            </a:r>
            <a:r>
              <a:rPr lang="en-AU" sz="1400" i="1" baseline="30000" dirty="0" err="1"/>
              <a:t>c</a:t>
            </a:r>
            <a:r>
              <a:rPr lang="en-AU" sz="1400" i="1" dirty="0" err="1"/>
              <a:t>id</a:t>
            </a:r>
            <a:r>
              <a:rPr lang="en-AU" sz="1400" i="1" dirty="0"/>
              <a:t> b. </a:t>
            </a:r>
            <a:r>
              <a:rPr lang="en-AU" sz="1400" i="1" dirty="0" err="1"/>
              <a:t>Khamīs</a:t>
            </a:r>
            <a:r>
              <a:rPr lang="en-AU" sz="1400" i="1" dirty="0"/>
              <a:t> al-</a:t>
            </a:r>
            <a:r>
              <a:rPr lang="en-AU" sz="1400" i="1" dirty="0" err="1"/>
              <a:t>Kharūṣī</a:t>
            </a:r>
            <a:r>
              <a:rPr lang="en-AU" sz="1400" i="1" dirty="0"/>
              <a:t>.</a:t>
            </a:r>
            <a:r>
              <a:rPr lang="en-AU" sz="1400" dirty="0"/>
              <a:t> Muscat 2018,</a:t>
            </a:r>
            <a:r>
              <a:rPr lang="en-US" sz="1400" dirty="0"/>
              <a:t> p.359-387</a:t>
            </a:r>
            <a:r>
              <a:rPr lang="en-US" sz="1400" dirty="0" smtClean="0"/>
              <a:t>.</a:t>
            </a:r>
          </a:p>
          <a:p>
            <a:r>
              <a:rPr lang="en-AU" sz="1400" dirty="0"/>
              <a:t>Al-</a:t>
            </a:r>
            <a:r>
              <a:rPr lang="en-AU" sz="1400" dirty="0" err="1"/>
              <a:t>Salimi</a:t>
            </a:r>
            <a:r>
              <a:rPr lang="en-AU" sz="1400" dirty="0"/>
              <a:t>, </a:t>
            </a:r>
            <a:r>
              <a:rPr lang="en-AU" sz="1400" dirty="0" err="1"/>
              <a:t>Abdurahman</a:t>
            </a:r>
            <a:r>
              <a:rPr lang="en-AU" sz="1400" dirty="0"/>
              <a:t> (2011) </a:t>
            </a:r>
            <a:r>
              <a:rPr lang="en-AU" sz="1400" i="1" dirty="0"/>
              <a:t>The transformation of religious learning in Oman: Tradition and Modernity.</a:t>
            </a:r>
            <a:r>
              <a:rPr lang="en-AU" sz="1400" dirty="0"/>
              <a:t> Journal of the Royal Asiatic Society 21:2, p.147-157</a:t>
            </a:r>
            <a:r>
              <a:rPr lang="en-AU" sz="1400" dirty="0" smtClean="0"/>
              <a:t>.</a:t>
            </a:r>
            <a:endParaRPr lang="en-US" sz="1400" dirty="0"/>
          </a:p>
          <a:p>
            <a:r>
              <a:rPr lang="it-IT" sz="1400" dirty="0" smtClean="0"/>
              <a:t>Al-Sālimī</a:t>
            </a:r>
            <a:r>
              <a:rPr lang="it-IT" sz="1400" dirty="0"/>
              <a:t>, </a:t>
            </a:r>
            <a:r>
              <a:rPr lang="it-IT" sz="1400" baseline="30000" dirty="0"/>
              <a:t>c</a:t>
            </a:r>
            <a:r>
              <a:rPr lang="it-IT" sz="1400" dirty="0"/>
              <a:t>Abd Allāh b. Ḥumayd (1995): </a:t>
            </a:r>
            <a:r>
              <a:rPr lang="it-IT" sz="1400" i="1" dirty="0"/>
              <a:t>Tuḥfat al-A</a:t>
            </a:r>
            <a:r>
              <a:rPr lang="it-IT" sz="1400" i="1" baseline="30000" dirty="0"/>
              <a:t>c</a:t>
            </a:r>
            <a:r>
              <a:rPr lang="it-IT" sz="1400" i="1" dirty="0"/>
              <a:t>yān bi-sīrati Ahl </a:t>
            </a:r>
            <a:r>
              <a:rPr lang="it-IT" sz="1400" i="1" baseline="30000" dirty="0"/>
              <a:t>c</a:t>
            </a:r>
            <a:r>
              <a:rPr lang="it-IT" sz="1400" i="1" dirty="0"/>
              <a:t>Umān</a:t>
            </a:r>
            <a:r>
              <a:rPr lang="it-IT" sz="1400" dirty="0"/>
              <a:t>. Vol.1-2. Muscat.</a:t>
            </a:r>
            <a:endParaRPr lang="en-US" sz="1400" dirty="0"/>
          </a:p>
          <a:p>
            <a:r>
              <a:rPr lang="it-IT" sz="1400" dirty="0" smtClean="0"/>
              <a:t>Ennami</a:t>
            </a:r>
            <a:r>
              <a:rPr lang="it-IT" sz="1400" dirty="0"/>
              <a:t>, Amr: </a:t>
            </a:r>
            <a:r>
              <a:rPr lang="it-IT" sz="1400" i="1" dirty="0"/>
              <a:t>Studies in Ibadhim (</a:t>
            </a:r>
            <a:r>
              <a:rPr lang="it-IT" sz="1400" dirty="0"/>
              <a:t>al-ibāḍiyah). First Edition. (Sultanate of Oman: Ministry of Endowment and Religious Affairs, 2008)</a:t>
            </a:r>
            <a:endParaRPr lang="en-US" sz="1400" dirty="0"/>
          </a:p>
          <a:p>
            <a:endParaRPr lang="en-US" sz="1400" dirty="0"/>
          </a:p>
        </p:txBody>
      </p:sp>
    </p:spTree>
    <p:extLst>
      <p:ext uri="{BB962C8B-B14F-4D97-AF65-F5344CB8AC3E}">
        <p14:creationId xmlns:p14="http://schemas.microsoft.com/office/powerpoint/2010/main" val="1518095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Oman – Land und </a:t>
            </a:r>
            <a:r>
              <a:rPr lang="en-US" dirty="0" err="1" smtClean="0"/>
              <a:t>Leute</a:t>
            </a:r>
            <a:endParaRPr lang="en-US" dirty="0"/>
          </a:p>
        </p:txBody>
      </p:sp>
      <p:pic>
        <p:nvPicPr>
          <p:cNvPr id="1249" name="Content Placeholder 1248"/>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520326" y="419893"/>
            <a:ext cx="2413149" cy="1608138"/>
          </a:xfrm>
        </p:spPr>
      </p:pic>
      <p:pic>
        <p:nvPicPr>
          <p:cNvPr id="1250" name="Picture 12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 y="0"/>
            <a:ext cx="10058400" cy="6705600"/>
          </a:xfrm>
          <a:prstGeom prst="rect">
            <a:avLst/>
          </a:prstGeom>
        </p:spPr>
      </p:pic>
      <p:pic>
        <p:nvPicPr>
          <p:cNvPr id="1026" name="Picture 2" descr="Flagge Oma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145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Wappen Oma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177" name="Picture 153" descr="Flagge Oma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145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78" name="Picture 154" descr="Wappen Oma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grpSp>
        <p:nvGrpSpPr>
          <p:cNvPr id="1025" name="Group 1"/>
          <p:cNvGrpSpPr>
            <a:grpSpLocks/>
          </p:cNvGrpSpPr>
          <p:nvPr/>
        </p:nvGrpSpPr>
        <p:grpSpPr bwMode="auto">
          <a:xfrm>
            <a:off x="0" y="0"/>
            <a:ext cx="2952750" cy="2943225"/>
            <a:chOff x="0" y="0"/>
            <a:chExt cx="1860" cy="1854"/>
          </a:xfrm>
        </p:grpSpPr>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87408"/>
      </p:ext>
    </p:extLst>
  </p:cSld>
  <p:clrMapOvr>
    <a:masterClrMapping/>
  </p:clrMapOvr>
  <mc:AlternateContent xmlns:mc="http://schemas.openxmlformats.org/markup-compatibility/2006">
    <mc:Choice xmlns:p14="http://schemas.microsoft.com/office/powerpoint/2010/main" Requires="p14">
      <p:transition spd="slow" p14:dur="2000" advTm="9739"/>
    </mc:Choice>
    <mc:Fallback>
      <p:transition spd="slow" advTm="9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50293"/>
            <a:ext cx="8596668" cy="1320800"/>
          </a:xfrm>
        </p:spPr>
        <p:txBody>
          <a:bodyPr/>
          <a:lstStyle/>
          <a:p>
            <a:r>
              <a:rPr lang="en-US" dirty="0"/>
              <a:t>R</a:t>
            </a:r>
            <a:r>
              <a:rPr lang="en-US" dirty="0" smtClean="0"/>
              <a:t>eferences</a:t>
            </a:r>
            <a:endParaRPr lang="en-US" dirty="0"/>
          </a:p>
        </p:txBody>
      </p:sp>
      <p:sp>
        <p:nvSpPr>
          <p:cNvPr id="3" name="Content Placeholder 2"/>
          <p:cNvSpPr>
            <a:spLocks noGrp="1"/>
          </p:cNvSpPr>
          <p:nvPr>
            <p:ph idx="1"/>
          </p:nvPr>
        </p:nvSpPr>
        <p:spPr>
          <a:xfrm>
            <a:off x="677334" y="1671093"/>
            <a:ext cx="8596668" cy="4757003"/>
          </a:xfrm>
        </p:spPr>
        <p:txBody>
          <a:bodyPr>
            <a:normAutofit fontScale="92500" lnSpcReduction="10000"/>
          </a:bodyPr>
          <a:lstStyle/>
          <a:p>
            <a:r>
              <a:rPr lang="en-AU" dirty="0" err="1"/>
              <a:t>Günther</a:t>
            </a:r>
            <a:r>
              <a:rPr lang="en-AU" dirty="0"/>
              <a:t>, Sebastian (2006) “Be Masters in That You Teach and Continue to Learn: Medieval Muslim Thinkers on Educational Theory”. </a:t>
            </a:r>
            <a:r>
              <a:rPr lang="en-AU" i="1" dirty="0"/>
              <a:t>Comparative Education Review,</a:t>
            </a:r>
            <a:r>
              <a:rPr lang="en-AU" dirty="0"/>
              <a:t> Vol. 50, No. 3, Special Issue on Islam and Education—Myths and Truths. Guest Editors: </a:t>
            </a:r>
            <a:r>
              <a:rPr lang="en-AU" dirty="0" err="1"/>
              <a:t>Wadad</a:t>
            </a:r>
            <a:r>
              <a:rPr lang="en-AU" dirty="0"/>
              <a:t> </a:t>
            </a:r>
            <a:r>
              <a:rPr lang="en-AU" dirty="0" err="1"/>
              <a:t>Kadi</a:t>
            </a:r>
            <a:r>
              <a:rPr lang="en-AU" dirty="0"/>
              <a:t> and Victor </a:t>
            </a:r>
            <a:r>
              <a:rPr lang="en-AU" dirty="0" err="1"/>
              <a:t>Billeh</a:t>
            </a:r>
            <a:r>
              <a:rPr lang="en-AU" dirty="0"/>
              <a:t> (August 2006), pp. 367-388.</a:t>
            </a:r>
          </a:p>
          <a:p>
            <a:r>
              <a:rPr lang="en-AU" dirty="0" err="1"/>
              <a:t>Hardaker</a:t>
            </a:r>
            <a:r>
              <a:rPr lang="en-AU" dirty="0"/>
              <a:t>, Glenn and </a:t>
            </a:r>
            <a:r>
              <a:rPr lang="en-AU" dirty="0" err="1"/>
              <a:t>Aishah</a:t>
            </a:r>
            <a:r>
              <a:rPr lang="en-AU" dirty="0"/>
              <a:t> Ahmad </a:t>
            </a:r>
            <a:r>
              <a:rPr lang="en-AU" dirty="0" err="1"/>
              <a:t>Sabki</a:t>
            </a:r>
            <a:r>
              <a:rPr lang="en-AU" dirty="0"/>
              <a:t> (2018) </a:t>
            </a:r>
            <a:r>
              <a:rPr lang="en-US" i="1" dirty="0"/>
              <a:t>Pedagogy in Islamic Education: The Madrasah</a:t>
            </a:r>
            <a:r>
              <a:rPr lang="en-US" dirty="0"/>
              <a:t> </a:t>
            </a:r>
            <a:r>
              <a:rPr lang="en-US" i="1" dirty="0"/>
              <a:t>Context</a:t>
            </a:r>
            <a:r>
              <a:rPr lang="en-US" dirty="0"/>
              <a:t>. Emerald.</a:t>
            </a:r>
            <a:endParaRPr lang="en-US" b="1" dirty="0"/>
          </a:p>
          <a:p>
            <a:r>
              <a:rPr lang="en-AU" dirty="0"/>
              <a:t>Hoffmann, Valerie (2012) </a:t>
            </a:r>
            <a:r>
              <a:rPr lang="en-AU" i="1" dirty="0"/>
              <a:t>The Essentials of </a:t>
            </a:r>
            <a:r>
              <a:rPr lang="en-AU" i="1" dirty="0" err="1"/>
              <a:t>Ibadi</a:t>
            </a:r>
            <a:r>
              <a:rPr lang="en-AU" i="1" dirty="0"/>
              <a:t> Islam</a:t>
            </a:r>
            <a:r>
              <a:rPr lang="en-AU" dirty="0"/>
              <a:t>. </a:t>
            </a:r>
            <a:r>
              <a:rPr lang="en-AU" dirty="0" err="1"/>
              <a:t>NewYork</a:t>
            </a:r>
            <a:r>
              <a:rPr lang="en-AU" dirty="0"/>
              <a:t>, Syracuse University Press</a:t>
            </a:r>
            <a:endParaRPr lang="en-US" dirty="0"/>
          </a:p>
          <a:p>
            <a:r>
              <a:rPr lang="en-US" baseline="30000" dirty="0" err="1" smtClean="0"/>
              <a:t>c</a:t>
            </a:r>
            <a:r>
              <a:rPr lang="en-US" dirty="0" err="1" smtClean="0"/>
              <a:t>Uthmān</a:t>
            </a:r>
            <a:r>
              <a:rPr lang="en-US" dirty="0"/>
              <a:t>, </a:t>
            </a:r>
            <a:r>
              <a:rPr lang="en-US" dirty="0" err="1"/>
              <a:t>Muḥammad</a:t>
            </a:r>
            <a:r>
              <a:rPr lang="en-US" dirty="0"/>
              <a:t> </a:t>
            </a:r>
            <a:r>
              <a:rPr lang="en-US" baseline="30000" dirty="0" err="1"/>
              <a:t>c</a:t>
            </a:r>
            <a:r>
              <a:rPr lang="en-US" dirty="0" err="1"/>
              <a:t>Abd</a:t>
            </a:r>
            <a:r>
              <a:rPr lang="en-US" dirty="0"/>
              <a:t> al-</a:t>
            </a:r>
            <a:r>
              <a:rPr lang="en-US" dirty="0" err="1"/>
              <a:t>Saṭṭār</a:t>
            </a:r>
            <a:r>
              <a:rPr lang="en-US" dirty="0"/>
              <a:t> (2014) </a:t>
            </a:r>
            <a:r>
              <a:rPr lang="en-US" i="1" dirty="0"/>
              <a:t>Al-</a:t>
            </a:r>
            <a:r>
              <a:rPr lang="en-US" i="1" dirty="0" err="1"/>
              <a:t>Muṣṭalaḥāt</a:t>
            </a:r>
            <a:r>
              <a:rPr lang="en-US" i="1" dirty="0"/>
              <a:t> al-</a:t>
            </a:r>
            <a:r>
              <a:rPr lang="en-US" i="1" baseline="30000" dirty="0" err="1"/>
              <a:t>c</a:t>
            </a:r>
            <a:r>
              <a:rPr lang="en-US" i="1" dirty="0" err="1"/>
              <a:t>umrāniyya</a:t>
            </a:r>
            <a:r>
              <a:rPr lang="en-US" i="1" dirty="0"/>
              <a:t> </a:t>
            </a:r>
            <a:r>
              <a:rPr lang="en-US" i="1" dirty="0" err="1"/>
              <a:t>wa</a:t>
            </a:r>
            <a:r>
              <a:rPr lang="en-US" i="1" dirty="0"/>
              <a:t> l-</a:t>
            </a:r>
            <a:r>
              <a:rPr lang="en-US" i="1" dirty="0" err="1"/>
              <a:t>mi</a:t>
            </a:r>
            <a:r>
              <a:rPr lang="en-US" i="1" baseline="30000" dirty="0" err="1"/>
              <a:t>c</a:t>
            </a:r>
            <a:r>
              <a:rPr lang="en-US" i="1" dirty="0" err="1"/>
              <a:t>māriyya</a:t>
            </a:r>
            <a:r>
              <a:rPr lang="en-US" i="1" dirty="0"/>
              <a:t> </a:t>
            </a:r>
            <a:r>
              <a:rPr lang="en-US" i="1" dirty="0" err="1"/>
              <a:t>fī</a:t>
            </a:r>
            <a:r>
              <a:rPr lang="en-US" i="1" dirty="0"/>
              <a:t> </a:t>
            </a:r>
            <a:r>
              <a:rPr lang="en-US" i="1" dirty="0" err="1"/>
              <a:t>maṣādir</a:t>
            </a:r>
            <a:r>
              <a:rPr lang="en-US" i="1" dirty="0"/>
              <a:t> </a:t>
            </a:r>
            <a:r>
              <a:rPr lang="en-US" i="1" dirty="0" err="1"/>
              <a:t>fiqh</a:t>
            </a:r>
            <a:r>
              <a:rPr lang="en-US" i="1" dirty="0"/>
              <a:t> al-</a:t>
            </a:r>
            <a:r>
              <a:rPr lang="en-US" i="1" baseline="30000" dirty="0" err="1"/>
              <a:t>c</a:t>
            </a:r>
            <a:r>
              <a:rPr lang="en-US" i="1" dirty="0" err="1"/>
              <a:t>umrān</a:t>
            </a:r>
            <a:r>
              <a:rPr lang="en-US" i="1" dirty="0"/>
              <a:t> al-</a:t>
            </a:r>
            <a:r>
              <a:rPr lang="en-US" i="1" dirty="0" err="1"/>
              <a:t>ibāḍī</a:t>
            </a:r>
            <a:r>
              <a:rPr lang="en-US" i="1" dirty="0"/>
              <a:t>.</a:t>
            </a:r>
            <a:r>
              <a:rPr lang="en-US" dirty="0"/>
              <a:t> </a:t>
            </a:r>
            <a:r>
              <a:rPr lang="en-US" dirty="0" err="1"/>
              <a:t>Wizārat</a:t>
            </a:r>
            <a:r>
              <a:rPr lang="en-US" dirty="0"/>
              <a:t> al-</a:t>
            </a:r>
            <a:r>
              <a:rPr lang="en-US" dirty="0" err="1"/>
              <a:t>Awqāf</a:t>
            </a:r>
            <a:r>
              <a:rPr lang="en-US" dirty="0"/>
              <a:t> </a:t>
            </a:r>
            <a:r>
              <a:rPr lang="en-US" dirty="0" err="1"/>
              <a:t>wa</a:t>
            </a:r>
            <a:r>
              <a:rPr lang="en-US" dirty="0"/>
              <a:t> l-</a:t>
            </a:r>
            <a:r>
              <a:rPr lang="en-US" dirty="0" err="1"/>
              <a:t>shu’ūn</a:t>
            </a:r>
            <a:r>
              <a:rPr lang="en-US" dirty="0"/>
              <a:t> al-</a:t>
            </a:r>
            <a:r>
              <a:rPr lang="en-US" dirty="0" err="1"/>
              <a:t>dīniyya</a:t>
            </a:r>
            <a:r>
              <a:rPr lang="en-US" dirty="0"/>
              <a:t>. Muscat.</a:t>
            </a:r>
          </a:p>
          <a:p>
            <a:r>
              <a:rPr lang="it-IT" dirty="0"/>
              <a:t>Nāṣir, Muḥammad Ṣāliḥ, wa Ṣulṭān b. Mubārak al-Shaybānī</a:t>
            </a:r>
            <a:r>
              <a:rPr lang="it-IT" i="1" dirty="0"/>
              <a:t> </a:t>
            </a:r>
            <a:r>
              <a:rPr lang="it-IT" dirty="0"/>
              <a:t>(</a:t>
            </a:r>
            <a:r>
              <a:rPr lang="nl-NL" dirty="0"/>
              <a:t>1427/ 2006)</a:t>
            </a:r>
            <a:r>
              <a:rPr lang="it-IT" i="1" dirty="0"/>
              <a:t> Mu</a:t>
            </a:r>
            <a:r>
              <a:rPr lang="it-IT" i="1" baseline="30000" dirty="0"/>
              <a:t>c</a:t>
            </a:r>
            <a:r>
              <a:rPr lang="it-IT" i="1" dirty="0"/>
              <a:t>jam A</a:t>
            </a:r>
            <a:r>
              <a:rPr lang="it-IT" i="1" baseline="30000" dirty="0"/>
              <a:t>c</a:t>
            </a:r>
            <a:r>
              <a:rPr lang="it-IT" i="1" dirty="0"/>
              <a:t>lām al-Ibādhiyya min al-qarn al-awwal al-hijrī ilā l-</a:t>
            </a:r>
            <a:r>
              <a:rPr lang="it-IT" i="1" baseline="30000" dirty="0"/>
              <a:t>c</a:t>
            </a:r>
            <a:r>
              <a:rPr lang="it-IT" i="1" dirty="0"/>
              <a:t>aṣr al-ḥāḍir.</a:t>
            </a:r>
            <a:r>
              <a:rPr lang="it-IT" dirty="0"/>
              <a:t> </a:t>
            </a:r>
            <a:r>
              <a:rPr lang="nl-NL" i="1" dirty="0"/>
              <a:t>Qism al-mashriq.</a:t>
            </a:r>
            <a:r>
              <a:rPr lang="nl-NL" dirty="0"/>
              <a:t> Beirut: Dār al-Gharb al-Islāmī. </a:t>
            </a:r>
            <a:endParaRPr lang="en-US" dirty="0"/>
          </a:p>
          <a:p>
            <a:r>
              <a:rPr lang="nl-NL" dirty="0"/>
              <a:t>Wilkinson, John C (1987) </a:t>
            </a:r>
            <a:r>
              <a:rPr lang="nl-NL" i="1" dirty="0"/>
              <a:t>The Imamate tradition of Oman.</a:t>
            </a:r>
            <a:r>
              <a:rPr lang="nl-NL" dirty="0"/>
              <a:t> Cambridge University Press.</a:t>
            </a:r>
            <a:endParaRPr lang="en-US" dirty="0"/>
          </a:p>
          <a:p>
            <a:endParaRPr lang="en-US" dirty="0"/>
          </a:p>
        </p:txBody>
      </p:sp>
    </p:spTree>
    <p:extLst>
      <p:ext uri="{BB962C8B-B14F-4D97-AF65-F5344CB8AC3E}">
        <p14:creationId xmlns:p14="http://schemas.microsoft.com/office/powerpoint/2010/main" val="352674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Ibadhi</a:t>
            </a:r>
            <a:r>
              <a:rPr lang="en-US" dirty="0" smtClean="0"/>
              <a:t> School</a:t>
            </a:r>
            <a:endParaRPr lang="en-US" dirty="0"/>
          </a:p>
        </p:txBody>
      </p:sp>
      <p:sp>
        <p:nvSpPr>
          <p:cNvPr id="3" name="Content Placeholder 2"/>
          <p:cNvSpPr>
            <a:spLocks noGrp="1"/>
          </p:cNvSpPr>
          <p:nvPr>
            <p:ph idx="1"/>
          </p:nvPr>
        </p:nvSpPr>
        <p:spPr/>
        <p:txBody>
          <a:bodyPr/>
          <a:lstStyle/>
          <a:p>
            <a:pPr marL="0" indent="0">
              <a:buNone/>
            </a:pPr>
            <a:r>
              <a:rPr lang="en-US" dirty="0"/>
              <a:t>The school has been named after </a:t>
            </a:r>
            <a:r>
              <a:rPr lang="en-US" baseline="30000" dirty="0" err="1"/>
              <a:t>c</a:t>
            </a:r>
            <a:r>
              <a:rPr lang="en-US" dirty="0" err="1"/>
              <a:t>Abd</a:t>
            </a:r>
            <a:r>
              <a:rPr lang="en-US" dirty="0"/>
              <a:t> </a:t>
            </a:r>
            <a:r>
              <a:rPr lang="en-US" dirty="0" err="1"/>
              <a:t>Allāh</a:t>
            </a:r>
            <a:r>
              <a:rPr lang="en-US" dirty="0"/>
              <a:t> b. </a:t>
            </a:r>
            <a:r>
              <a:rPr lang="en-US" dirty="0" err="1"/>
              <a:t>Ibād</a:t>
            </a:r>
            <a:r>
              <a:rPr lang="en-US" dirty="0"/>
              <a:t> Al-</a:t>
            </a:r>
            <a:r>
              <a:rPr lang="en-US" dirty="0" err="1"/>
              <a:t>Tamīmī</a:t>
            </a:r>
            <a:r>
              <a:rPr lang="en-US" dirty="0"/>
              <a:t> (d. 89 AH/ 708 CE), a spokesperson of the oppositional movement in Umayyad times, while intellectual leadership goes back to </a:t>
            </a:r>
            <a:r>
              <a:rPr lang="en-US" dirty="0" err="1"/>
              <a:t>Jābir</a:t>
            </a:r>
            <a:r>
              <a:rPr lang="en-US" dirty="0"/>
              <a:t> b. </a:t>
            </a:r>
            <a:r>
              <a:rPr lang="en-US" dirty="0" err="1"/>
              <a:t>Zayd</a:t>
            </a:r>
            <a:r>
              <a:rPr lang="en-US" dirty="0"/>
              <a:t> (d. 93 AH/ 712 CE), a </a:t>
            </a:r>
            <a:r>
              <a:rPr lang="en-US" dirty="0" err="1"/>
              <a:t>Tābi</a:t>
            </a:r>
            <a:r>
              <a:rPr lang="en-US" baseline="30000" dirty="0" err="1"/>
              <a:t>c</a:t>
            </a:r>
            <a:r>
              <a:rPr lang="en-US" dirty="0" err="1"/>
              <a:t>ī</a:t>
            </a:r>
            <a:r>
              <a:rPr lang="en-US" dirty="0"/>
              <a:t>, eminent scholar of </a:t>
            </a:r>
            <a:r>
              <a:rPr lang="en-US" dirty="0" err="1"/>
              <a:t>fiqh</a:t>
            </a:r>
            <a:r>
              <a:rPr lang="en-US" dirty="0"/>
              <a:t> and author of the </a:t>
            </a:r>
            <a:r>
              <a:rPr lang="en-US" dirty="0" err="1"/>
              <a:t>Dīwān</a:t>
            </a:r>
            <a:r>
              <a:rPr lang="en-US" dirty="0"/>
              <a:t>. The school has some distinctive theological teachings, but </a:t>
            </a:r>
            <a:r>
              <a:rPr lang="en-US" dirty="0" smtClean="0"/>
              <a:t>features </a:t>
            </a:r>
            <a:r>
              <a:rPr lang="en-US" dirty="0"/>
              <a:t>hardly any difference in its </a:t>
            </a:r>
            <a:r>
              <a:rPr lang="en-US" dirty="0" err="1"/>
              <a:t>fiqh</a:t>
            </a:r>
            <a:r>
              <a:rPr lang="en-US" dirty="0"/>
              <a:t> as compared to Sunni schools of law. </a:t>
            </a:r>
          </a:p>
          <a:p>
            <a:pPr marL="0" indent="0">
              <a:buNone/>
            </a:pPr>
            <a:r>
              <a:rPr lang="en-US" dirty="0"/>
              <a:t>Main </a:t>
            </a:r>
            <a:r>
              <a:rPr lang="en-US" dirty="0" err="1"/>
              <a:t>centres</a:t>
            </a:r>
            <a:r>
              <a:rPr lang="en-US" dirty="0"/>
              <a:t> of the </a:t>
            </a:r>
            <a:r>
              <a:rPr lang="en-US" dirty="0" err="1"/>
              <a:t>Ibadi</a:t>
            </a:r>
            <a:r>
              <a:rPr lang="en-US" dirty="0"/>
              <a:t> school today are North Africa (</a:t>
            </a:r>
            <a:r>
              <a:rPr lang="en-US" dirty="0" err="1"/>
              <a:t>Jerba</a:t>
            </a:r>
            <a:r>
              <a:rPr lang="en-US" dirty="0"/>
              <a:t> in Tunisia, </a:t>
            </a:r>
            <a:r>
              <a:rPr lang="en-US" dirty="0" err="1"/>
              <a:t>Jabal</a:t>
            </a:r>
            <a:r>
              <a:rPr lang="en-US" dirty="0"/>
              <a:t> </a:t>
            </a:r>
            <a:r>
              <a:rPr lang="en-US" dirty="0" err="1"/>
              <a:t>Nafusa</a:t>
            </a:r>
            <a:r>
              <a:rPr lang="en-US" dirty="0"/>
              <a:t> in </a:t>
            </a:r>
            <a:r>
              <a:rPr lang="en-US" dirty="0" err="1"/>
              <a:t>Lybia</a:t>
            </a:r>
            <a:r>
              <a:rPr lang="en-US" dirty="0"/>
              <a:t> and the </a:t>
            </a:r>
            <a:r>
              <a:rPr lang="en-US" dirty="0" err="1"/>
              <a:t>Mzab</a:t>
            </a:r>
            <a:r>
              <a:rPr lang="en-US" dirty="0"/>
              <a:t> valley in Algeria), East Africa (the Swahili coast and </a:t>
            </a:r>
            <a:r>
              <a:rPr lang="en-US" dirty="0" err="1"/>
              <a:t>Sanzibar</a:t>
            </a:r>
            <a:r>
              <a:rPr lang="en-US" dirty="0"/>
              <a:t>) and Oman (</a:t>
            </a:r>
            <a:r>
              <a:rPr lang="en-US" dirty="0" err="1"/>
              <a:t>Ennami</a:t>
            </a:r>
            <a:r>
              <a:rPr lang="en-US" dirty="0"/>
              <a:t>, 2008)</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48754700"/>
      </p:ext>
    </p:extLst>
  </p:cSld>
  <p:clrMapOvr>
    <a:masterClrMapping/>
  </p:clrMapOvr>
  <mc:AlternateContent xmlns:mc="http://schemas.openxmlformats.org/markup-compatibility/2006">
    <mc:Choice xmlns:p14="http://schemas.microsoft.com/office/powerpoint/2010/main" Requires="p14">
      <p:transition spd="slow" p14:dur="2000" advTm="42427"/>
    </mc:Choice>
    <mc:Fallback>
      <p:transition spd="slow" advTm="42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Islamic Religious Pedagogy in Oman: Schools</a:t>
            </a:r>
            <a:endParaRPr lang="en-US" dirty="0"/>
          </a:p>
        </p:txBody>
      </p:sp>
      <p:sp>
        <p:nvSpPr>
          <p:cNvPr id="3" name="Content Placeholder 2"/>
          <p:cNvSpPr>
            <a:spLocks noGrp="1"/>
          </p:cNvSpPr>
          <p:nvPr>
            <p:ph idx="1"/>
          </p:nvPr>
        </p:nvSpPr>
        <p:spPr>
          <a:xfrm>
            <a:off x="677334" y="1930400"/>
            <a:ext cx="8596668" cy="4579581"/>
          </a:xfrm>
        </p:spPr>
        <p:txBody>
          <a:bodyPr>
            <a:noAutofit/>
          </a:bodyPr>
          <a:lstStyle/>
          <a:p>
            <a:r>
              <a:rPr lang="en-US" dirty="0"/>
              <a:t>Evidence of famous </a:t>
            </a:r>
            <a:r>
              <a:rPr lang="en-US" dirty="0" err="1"/>
              <a:t>madaris</a:t>
            </a:r>
            <a:r>
              <a:rPr lang="en-US" dirty="0"/>
              <a:t> in Oman can be found starting from the 3</a:t>
            </a:r>
            <a:r>
              <a:rPr lang="en-US" baseline="30000" dirty="0"/>
              <a:t>rd</a:t>
            </a:r>
            <a:r>
              <a:rPr lang="en-US" dirty="0"/>
              <a:t> century AH. </a:t>
            </a:r>
            <a:endParaRPr lang="en-US" dirty="0" smtClean="0"/>
          </a:p>
          <a:p>
            <a:r>
              <a:rPr lang="en-US" dirty="0" smtClean="0"/>
              <a:t>The </a:t>
            </a:r>
            <a:r>
              <a:rPr lang="en-US" dirty="0" err="1"/>
              <a:t>fiqh</a:t>
            </a:r>
            <a:r>
              <a:rPr lang="en-US" dirty="0"/>
              <a:t> schools of </a:t>
            </a:r>
            <a:r>
              <a:rPr lang="en-US" dirty="0" err="1"/>
              <a:t>Maḥbūb</a:t>
            </a:r>
            <a:r>
              <a:rPr lang="en-US" dirty="0"/>
              <a:t> b. Al-</a:t>
            </a:r>
            <a:r>
              <a:rPr lang="en-US" dirty="0" err="1"/>
              <a:t>Ruḥayl</a:t>
            </a:r>
            <a:r>
              <a:rPr lang="en-US" dirty="0"/>
              <a:t> in </a:t>
            </a:r>
            <a:r>
              <a:rPr lang="en-US" dirty="0" err="1"/>
              <a:t>Sohar</a:t>
            </a:r>
            <a:r>
              <a:rPr lang="en-US" dirty="0"/>
              <a:t>, the school of </a:t>
            </a:r>
            <a:r>
              <a:rPr lang="en-US" dirty="0" err="1"/>
              <a:t>Mūsā</a:t>
            </a:r>
            <a:r>
              <a:rPr lang="en-US" dirty="0"/>
              <a:t> </a:t>
            </a:r>
            <a:r>
              <a:rPr lang="en-US" dirty="0" err="1"/>
              <a:t>b.a.</a:t>
            </a:r>
            <a:r>
              <a:rPr lang="en-US" dirty="0"/>
              <a:t> </a:t>
            </a:r>
            <a:r>
              <a:rPr lang="en-US" dirty="0" err="1"/>
              <a:t>Jābir</a:t>
            </a:r>
            <a:r>
              <a:rPr lang="en-US" dirty="0"/>
              <a:t> al-</a:t>
            </a:r>
            <a:r>
              <a:rPr lang="en-US" dirty="0" err="1"/>
              <a:t>Izkawī</a:t>
            </a:r>
            <a:r>
              <a:rPr lang="en-US" dirty="0"/>
              <a:t> in </a:t>
            </a:r>
            <a:r>
              <a:rPr lang="en-US" dirty="0" err="1"/>
              <a:t>Izki</a:t>
            </a:r>
            <a:r>
              <a:rPr lang="en-US" dirty="0"/>
              <a:t>, both established in the third century AH, the school of Ibn Baraka Al-</a:t>
            </a:r>
            <a:r>
              <a:rPr lang="en-US" dirty="0" err="1"/>
              <a:t>Bahlawī</a:t>
            </a:r>
            <a:r>
              <a:rPr lang="en-US" dirty="0"/>
              <a:t> in </a:t>
            </a:r>
            <a:r>
              <a:rPr lang="en-US" dirty="0" err="1"/>
              <a:t>Bahla</a:t>
            </a:r>
            <a:r>
              <a:rPr lang="en-US" dirty="0"/>
              <a:t> (4</a:t>
            </a:r>
            <a:r>
              <a:rPr lang="en-US" baseline="30000" dirty="0"/>
              <a:t>th</a:t>
            </a:r>
            <a:r>
              <a:rPr lang="en-US" dirty="0"/>
              <a:t> century AH), the school of Al-</a:t>
            </a:r>
            <a:r>
              <a:rPr lang="en-US" dirty="0" err="1"/>
              <a:t>Ḥasan</a:t>
            </a:r>
            <a:r>
              <a:rPr lang="en-US" dirty="0"/>
              <a:t> </a:t>
            </a:r>
            <a:r>
              <a:rPr lang="en-US" dirty="0" err="1"/>
              <a:t>b.a.</a:t>
            </a:r>
            <a:r>
              <a:rPr lang="en-US" dirty="0"/>
              <a:t> </a:t>
            </a:r>
            <a:r>
              <a:rPr lang="en-US" dirty="0" err="1"/>
              <a:t>Aḥmad</a:t>
            </a:r>
            <a:r>
              <a:rPr lang="en-US" dirty="0"/>
              <a:t> al-</a:t>
            </a:r>
            <a:r>
              <a:rPr lang="en-US" dirty="0" err="1"/>
              <a:t>Nizwī</a:t>
            </a:r>
            <a:r>
              <a:rPr lang="en-US" dirty="0"/>
              <a:t>, which brought about </a:t>
            </a:r>
            <a:r>
              <a:rPr lang="en-US" dirty="0" err="1"/>
              <a:t>Muḥammad</a:t>
            </a:r>
            <a:r>
              <a:rPr lang="en-US" dirty="0"/>
              <a:t> b. </a:t>
            </a:r>
            <a:r>
              <a:rPr lang="en-US" dirty="0" err="1"/>
              <a:t>Ibrāhīm</a:t>
            </a:r>
            <a:r>
              <a:rPr lang="en-US" dirty="0"/>
              <a:t> al-</a:t>
            </a:r>
            <a:r>
              <a:rPr lang="en-US" dirty="0" err="1"/>
              <a:t>Kindī</a:t>
            </a:r>
            <a:r>
              <a:rPr lang="en-US" dirty="0"/>
              <a:t>, author of the famous </a:t>
            </a:r>
            <a:r>
              <a:rPr lang="en-US" dirty="0" err="1"/>
              <a:t>fiqh</a:t>
            </a:r>
            <a:r>
              <a:rPr lang="en-US" dirty="0"/>
              <a:t> encyclopedia </a:t>
            </a:r>
            <a:r>
              <a:rPr lang="en-US" dirty="0" err="1"/>
              <a:t>Bayān</a:t>
            </a:r>
            <a:r>
              <a:rPr lang="en-US" dirty="0"/>
              <a:t> al-</a:t>
            </a:r>
            <a:r>
              <a:rPr lang="en-US" dirty="0" err="1"/>
              <a:t>Shar</a:t>
            </a:r>
            <a:r>
              <a:rPr lang="en-US" baseline="30000" dirty="0" err="1"/>
              <a:t>c</a:t>
            </a:r>
            <a:r>
              <a:rPr lang="en-US" dirty="0"/>
              <a:t>. </a:t>
            </a:r>
            <a:endParaRPr lang="en-US" dirty="0" smtClean="0"/>
          </a:p>
          <a:p>
            <a:r>
              <a:rPr lang="en-US" dirty="0"/>
              <a:t>An important impetus for the development of educational institutions was initiated by the </a:t>
            </a:r>
            <a:r>
              <a:rPr lang="en-US" dirty="0" err="1"/>
              <a:t>Ya’rubi</a:t>
            </a:r>
            <a:r>
              <a:rPr lang="en-US" dirty="0"/>
              <a:t> Imam, </a:t>
            </a:r>
            <a:r>
              <a:rPr lang="en-US" dirty="0" err="1"/>
              <a:t>Bil’arab</a:t>
            </a:r>
            <a:r>
              <a:rPr lang="en-US" dirty="0"/>
              <a:t> b. </a:t>
            </a:r>
            <a:r>
              <a:rPr lang="en-US" dirty="0" err="1"/>
              <a:t>Sulṭān</a:t>
            </a:r>
            <a:r>
              <a:rPr lang="en-US" dirty="0"/>
              <a:t> b. Malik (reigned 1091-1104 AH/1680-1692 AD), upon the recommendation of a </a:t>
            </a:r>
            <a:r>
              <a:rPr lang="en-US" dirty="0" err="1"/>
              <a:t>Jerban</a:t>
            </a:r>
            <a:r>
              <a:rPr lang="en-US" dirty="0"/>
              <a:t> scholar, </a:t>
            </a:r>
            <a:r>
              <a:rPr lang="en-US" baseline="30000" dirty="0" err="1"/>
              <a:t>c</a:t>
            </a:r>
            <a:r>
              <a:rPr lang="en-US" dirty="0" err="1"/>
              <a:t>Umar</a:t>
            </a:r>
            <a:r>
              <a:rPr lang="en-US" dirty="0"/>
              <a:t> b. </a:t>
            </a:r>
            <a:r>
              <a:rPr lang="en-US" dirty="0" err="1"/>
              <a:t>Sa</a:t>
            </a:r>
            <a:r>
              <a:rPr lang="en-US" baseline="30000" dirty="0" err="1"/>
              <a:t>c</a:t>
            </a:r>
            <a:r>
              <a:rPr lang="en-US" dirty="0" err="1"/>
              <a:t>id</a:t>
            </a:r>
            <a:r>
              <a:rPr lang="en-US" dirty="0"/>
              <a:t> al-</a:t>
            </a:r>
            <a:r>
              <a:rPr lang="en-US" dirty="0" err="1"/>
              <a:t>Jarbī</a:t>
            </a:r>
            <a:r>
              <a:rPr lang="en-US" dirty="0"/>
              <a:t>, to enliven his fortress, </a:t>
            </a:r>
            <a:r>
              <a:rPr lang="en-US" dirty="0" err="1"/>
              <a:t>Jibrin</a:t>
            </a:r>
            <a:r>
              <a:rPr lang="en-US" dirty="0"/>
              <a:t>, with scholarly activity. </a:t>
            </a:r>
            <a:endParaRPr lang="en-US" dirty="0" smtClean="0"/>
          </a:p>
          <a:p>
            <a:r>
              <a:rPr lang="en-US" dirty="0"/>
              <a:t>Famous schools of the following centuries which left an impact to the present day are </a:t>
            </a:r>
            <a:r>
              <a:rPr lang="en-US" dirty="0" err="1"/>
              <a:t>Sa</a:t>
            </a:r>
            <a:r>
              <a:rPr lang="en-US" baseline="30000" dirty="0" err="1"/>
              <a:t>c</a:t>
            </a:r>
            <a:r>
              <a:rPr lang="en-US" dirty="0" err="1"/>
              <a:t>īd</a:t>
            </a:r>
            <a:r>
              <a:rPr lang="en-US" dirty="0"/>
              <a:t> b. </a:t>
            </a:r>
            <a:r>
              <a:rPr lang="en-US" dirty="0" err="1"/>
              <a:t>Khalfān</a:t>
            </a:r>
            <a:r>
              <a:rPr lang="en-US" dirty="0"/>
              <a:t> al-</a:t>
            </a:r>
            <a:r>
              <a:rPr lang="en-US" dirty="0" err="1"/>
              <a:t>Khalīlī</a:t>
            </a:r>
            <a:r>
              <a:rPr lang="en-US" dirty="0"/>
              <a:t> in </a:t>
            </a:r>
            <a:r>
              <a:rPr lang="en-US" dirty="0" err="1"/>
              <a:t>Samā’il</a:t>
            </a:r>
            <a:r>
              <a:rPr lang="en-US" dirty="0"/>
              <a:t>, the school of </a:t>
            </a:r>
            <a:r>
              <a:rPr lang="en-US" dirty="0" err="1"/>
              <a:t>Nūr</a:t>
            </a:r>
            <a:r>
              <a:rPr lang="en-US" dirty="0"/>
              <a:t> al-</a:t>
            </a:r>
            <a:r>
              <a:rPr lang="en-US" dirty="0" err="1"/>
              <a:t>Dīn</a:t>
            </a:r>
            <a:r>
              <a:rPr lang="en-US" dirty="0"/>
              <a:t> Al-</a:t>
            </a:r>
            <a:r>
              <a:rPr lang="en-US" dirty="0" err="1"/>
              <a:t>Sālimī</a:t>
            </a:r>
            <a:r>
              <a:rPr lang="en-US" dirty="0"/>
              <a:t>, of the 19</a:t>
            </a:r>
            <a:r>
              <a:rPr lang="en-US" baseline="30000" dirty="0"/>
              <a:t>th</a:t>
            </a:r>
            <a:r>
              <a:rPr lang="en-US" dirty="0"/>
              <a:t> century, and the school of </a:t>
            </a:r>
            <a:r>
              <a:rPr lang="en-US" dirty="0" err="1"/>
              <a:t>Muḥammad</a:t>
            </a:r>
            <a:r>
              <a:rPr lang="en-US" dirty="0"/>
              <a:t> Al-</a:t>
            </a:r>
            <a:r>
              <a:rPr lang="en-US" dirty="0" err="1"/>
              <a:t>Khalīlī</a:t>
            </a:r>
            <a:r>
              <a:rPr lang="en-US" dirty="0"/>
              <a:t>, next to numerous other schools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40528596"/>
      </p:ext>
    </p:extLst>
  </p:cSld>
  <p:clrMapOvr>
    <a:masterClrMapping/>
  </p:clrMapOvr>
  <mc:AlternateContent xmlns:mc="http://schemas.openxmlformats.org/markup-compatibility/2006">
    <mc:Choice xmlns:p14="http://schemas.microsoft.com/office/powerpoint/2010/main" Requires="p14">
      <p:transition spd="slow" p14:dur="2000" advTm="182018"/>
    </mc:Choice>
    <mc:Fallback>
      <p:transition spd="slow" advTm="182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Fiqh</a:t>
            </a:r>
            <a:r>
              <a:rPr lang="en-US" dirty="0" smtClean="0"/>
              <a:t> al-Madrasa</a:t>
            </a:r>
            <a:endParaRPr lang="en-US" dirty="0"/>
          </a:p>
        </p:txBody>
      </p:sp>
      <p:sp>
        <p:nvSpPr>
          <p:cNvPr id="3" name="Content Placeholder 2"/>
          <p:cNvSpPr>
            <a:spLocks noGrp="1"/>
          </p:cNvSpPr>
          <p:nvPr>
            <p:ph idx="1"/>
          </p:nvPr>
        </p:nvSpPr>
        <p:spPr/>
        <p:txBody>
          <a:bodyPr>
            <a:normAutofit fontScale="92500" lnSpcReduction="20000"/>
          </a:bodyPr>
          <a:lstStyle/>
          <a:p>
            <a:pPr algn="just"/>
            <a:r>
              <a:rPr lang="en-US" sz="2400" dirty="0" smtClean="0"/>
              <a:t>The term Madrasa or School refers to a physical institution, an educational community, and educational methodology, or a school of thought.</a:t>
            </a:r>
          </a:p>
          <a:p>
            <a:pPr algn="just"/>
            <a:r>
              <a:rPr lang="en-US" sz="2400" dirty="0" smtClean="0"/>
              <a:t>In conjunction with ‘</a:t>
            </a:r>
            <a:r>
              <a:rPr lang="en-US" sz="2400" dirty="0" err="1" smtClean="0"/>
              <a:t>fiqh</a:t>
            </a:r>
            <a:r>
              <a:rPr lang="en-US" sz="2400" dirty="0" smtClean="0"/>
              <a:t>’, (lit. “understanding”, technically “the knowledge of the practical </a:t>
            </a:r>
            <a:r>
              <a:rPr lang="en-US" sz="2400" dirty="0" err="1" smtClean="0"/>
              <a:t>shari’a</a:t>
            </a:r>
            <a:r>
              <a:rPr lang="en-US" sz="2400" dirty="0" smtClean="0"/>
              <a:t> rules that have been deducted from their sources”), it describes the educational </a:t>
            </a:r>
            <a:r>
              <a:rPr lang="en-US" sz="2400" dirty="0"/>
              <a:t>and financial administration of schools, teacher and student responsibilities and </a:t>
            </a:r>
            <a:r>
              <a:rPr lang="en-US" sz="2400" dirty="0" smtClean="0"/>
              <a:t>supervision. </a:t>
            </a:r>
          </a:p>
          <a:p>
            <a:pPr algn="just"/>
            <a:r>
              <a:rPr lang="en-US" sz="2400" dirty="0" smtClean="0"/>
              <a:t>The </a:t>
            </a:r>
            <a:r>
              <a:rPr lang="en-US" sz="2400" dirty="0"/>
              <a:t>term </a:t>
            </a:r>
            <a:r>
              <a:rPr lang="en-US" sz="2400" dirty="0" err="1"/>
              <a:t>fiqh</a:t>
            </a:r>
            <a:r>
              <a:rPr lang="en-US" sz="2400" dirty="0"/>
              <a:t> al-madrasa is an innovative term used by the co-author of this paper in the edition of </a:t>
            </a:r>
            <a:r>
              <a:rPr lang="en-US" sz="2400" dirty="0" err="1"/>
              <a:t>Shaykh</a:t>
            </a:r>
            <a:r>
              <a:rPr lang="en-US" sz="2400" dirty="0"/>
              <a:t> </a:t>
            </a:r>
            <a:r>
              <a:rPr lang="en-US" sz="2400" dirty="0" err="1"/>
              <a:t>Ja</a:t>
            </a:r>
            <a:r>
              <a:rPr lang="en-US" sz="2400" baseline="30000" dirty="0" err="1"/>
              <a:t>c</a:t>
            </a:r>
            <a:r>
              <a:rPr lang="en-US" sz="2400" dirty="0" err="1"/>
              <a:t>id’s</a:t>
            </a:r>
            <a:r>
              <a:rPr lang="en-US" sz="2400" dirty="0"/>
              <a:t> book chapter. </a:t>
            </a:r>
            <a:r>
              <a:rPr lang="en-AU" sz="2400" dirty="0"/>
              <a:t>Al-</a:t>
            </a:r>
            <a:r>
              <a:rPr lang="en-AU" sz="2400" dirty="0" err="1"/>
              <a:t>Jābirī</a:t>
            </a:r>
            <a:r>
              <a:rPr lang="en-AU" sz="2400" dirty="0"/>
              <a:t>, </a:t>
            </a:r>
            <a:r>
              <a:rPr lang="en-AU" sz="2400" dirty="0" err="1"/>
              <a:t>Khalfān</a:t>
            </a:r>
            <a:r>
              <a:rPr lang="en-AU" sz="2400" dirty="0"/>
              <a:t> b. </a:t>
            </a:r>
            <a:r>
              <a:rPr lang="en-AU" sz="2400" dirty="0" err="1"/>
              <a:t>Nāṣir</a:t>
            </a:r>
            <a:r>
              <a:rPr lang="en-AU" sz="2400" dirty="0"/>
              <a:t> (</a:t>
            </a:r>
            <a:r>
              <a:rPr lang="en-AU" sz="2400" dirty="0" err="1"/>
              <a:t>ed</a:t>
            </a:r>
            <a:r>
              <a:rPr lang="en-AU" sz="2400" dirty="0"/>
              <a:t>) (2017): </a:t>
            </a:r>
            <a:r>
              <a:rPr lang="en-AU" sz="2400" i="1" dirty="0"/>
              <a:t>Al-</a:t>
            </a:r>
            <a:r>
              <a:rPr lang="en-AU" sz="2400" i="1" dirty="0" err="1"/>
              <a:t>Madāris</a:t>
            </a:r>
            <a:r>
              <a:rPr lang="en-AU" sz="2400" i="1" dirty="0"/>
              <a:t> </a:t>
            </a:r>
            <a:r>
              <a:rPr lang="en-AU" sz="2400" i="1" dirty="0" err="1"/>
              <a:t>wa</a:t>
            </a:r>
            <a:r>
              <a:rPr lang="en-AU" sz="2400" i="1" dirty="0"/>
              <a:t> </a:t>
            </a:r>
            <a:r>
              <a:rPr lang="en-AU" sz="2400" i="1" dirty="0" err="1"/>
              <a:t>amwāluhā</a:t>
            </a:r>
            <a:r>
              <a:rPr lang="en-AU" sz="2400" i="1" dirty="0"/>
              <a:t> </a:t>
            </a:r>
            <a:r>
              <a:rPr lang="en-AU" sz="2400" i="1" dirty="0" err="1"/>
              <a:t>wa</a:t>
            </a:r>
            <a:r>
              <a:rPr lang="en-AU" sz="2400" i="1" dirty="0"/>
              <a:t> l-</a:t>
            </a:r>
            <a:r>
              <a:rPr lang="en-AU" sz="2400" i="1" dirty="0" err="1"/>
              <a:t>qawl</a:t>
            </a:r>
            <a:r>
              <a:rPr lang="en-AU" sz="2400" i="1" dirty="0"/>
              <a:t> </a:t>
            </a:r>
            <a:r>
              <a:rPr lang="en-AU" sz="2400" i="1" dirty="0" err="1"/>
              <a:t>fī</a:t>
            </a:r>
            <a:r>
              <a:rPr lang="en-AU" sz="2400" i="1" dirty="0"/>
              <a:t> l-</a:t>
            </a:r>
            <a:r>
              <a:rPr lang="en-AU" sz="2400" i="1" dirty="0" err="1"/>
              <a:t>muta</a:t>
            </a:r>
            <a:r>
              <a:rPr lang="en-AU" sz="2400" i="1" baseline="30000" dirty="0" err="1"/>
              <a:t>c</a:t>
            </a:r>
            <a:r>
              <a:rPr lang="en-AU" sz="2400" i="1" dirty="0" err="1"/>
              <a:t>allimīna</a:t>
            </a:r>
            <a:r>
              <a:rPr lang="en-AU" sz="2400" i="1" dirty="0"/>
              <a:t> </a:t>
            </a:r>
            <a:r>
              <a:rPr lang="en-AU" sz="2400" i="1" dirty="0" err="1"/>
              <a:t>fīhā</a:t>
            </a:r>
            <a:r>
              <a:rPr lang="en-AU" sz="2400" i="1" dirty="0"/>
              <a:t> li-l-</a:t>
            </a:r>
            <a:r>
              <a:rPr lang="en-AU" sz="2400" i="1" dirty="0" err="1"/>
              <a:t>Shaykh</a:t>
            </a:r>
            <a:r>
              <a:rPr lang="en-AU" sz="2400" i="1" dirty="0"/>
              <a:t> </a:t>
            </a:r>
            <a:r>
              <a:rPr lang="en-AU" sz="2400" i="1" dirty="0" err="1"/>
              <a:t>Jā</a:t>
            </a:r>
            <a:r>
              <a:rPr lang="en-AU" sz="2400" i="1" baseline="30000" dirty="0" err="1"/>
              <a:t>c</a:t>
            </a:r>
            <a:r>
              <a:rPr lang="en-AU" sz="2400" i="1" dirty="0" err="1"/>
              <a:t>id</a:t>
            </a:r>
            <a:r>
              <a:rPr lang="en-AU" sz="2400" i="1" dirty="0"/>
              <a:t> b. </a:t>
            </a:r>
            <a:r>
              <a:rPr lang="en-AU" sz="2400" i="1" dirty="0" err="1"/>
              <a:t>Khamīs</a:t>
            </a:r>
            <a:r>
              <a:rPr lang="en-AU" sz="2400" i="1" dirty="0"/>
              <a:t> Al-</a:t>
            </a:r>
            <a:r>
              <a:rPr lang="en-AU" sz="2400" i="1" dirty="0" err="1"/>
              <a:t>Kharūṣī</a:t>
            </a:r>
            <a:r>
              <a:rPr lang="en-AU" sz="2400" dirty="0"/>
              <a:t>. Oman, First Print</a:t>
            </a:r>
            <a:r>
              <a:rPr lang="en-AU" sz="2400" dirty="0" smtClean="0"/>
              <a:t>.</a:t>
            </a:r>
          </a:p>
          <a:p>
            <a:pPr marL="0" indent="0" algn="just">
              <a:buNone/>
            </a:pPr>
            <a:endParaRPr lang="en-US" sz="2400" dirty="0"/>
          </a:p>
          <a:p>
            <a:pPr algn="just"/>
            <a:endParaRPr lang="en-US"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725291"/>
      </p:ext>
    </p:extLst>
  </p:cSld>
  <p:clrMapOvr>
    <a:masterClrMapping/>
  </p:clrMapOvr>
  <mc:AlternateContent xmlns:mc="http://schemas.openxmlformats.org/markup-compatibility/2006">
    <mc:Choice xmlns:p14="http://schemas.microsoft.com/office/powerpoint/2010/main" Requires="p14">
      <p:transition spd="slow" p14:dur="2000" advTm="91342"/>
    </mc:Choice>
    <mc:Fallback>
      <p:transition spd="slow" advTm="91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Shaykh</a:t>
            </a:r>
            <a:r>
              <a:rPr lang="en-US" dirty="0"/>
              <a:t> </a:t>
            </a:r>
            <a:r>
              <a:rPr lang="en-US" dirty="0" err="1" smtClean="0"/>
              <a:t>Jā</a:t>
            </a:r>
            <a:r>
              <a:rPr lang="en-US" baseline="30000" dirty="0" err="1" smtClean="0"/>
              <a:t>c</a:t>
            </a:r>
            <a:r>
              <a:rPr lang="en-US" dirty="0" err="1" smtClean="0"/>
              <a:t>id</a:t>
            </a:r>
            <a:r>
              <a:rPr lang="en-US" dirty="0" smtClean="0"/>
              <a:t> – Al-</a:t>
            </a:r>
            <a:r>
              <a:rPr lang="en-US" dirty="0" err="1" smtClean="0"/>
              <a:t>Shaykh</a:t>
            </a:r>
            <a:r>
              <a:rPr lang="en-US" dirty="0" smtClean="0"/>
              <a:t> al-</a:t>
            </a:r>
            <a:r>
              <a:rPr lang="en-US" dirty="0" err="1" smtClean="0"/>
              <a:t>Ra’</a:t>
            </a:r>
            <a:r>
              <a:rPr lang="en-US" dirty="0" err="1" smtClean="0">
                <a:latin typeface="Times New Roman" panose="02020603050405020304" pitchFamily="18" charset="0"/>
                <a:cs typeface="Times New Roman" panose="02020603050405020304" pitchFamily="18" charset="0"/>
              </a:rPr>
              <a:t>īs</a:t>
            </a:r>
            <a:endParaRPr lang="en-US" dirty="0"/>
          </a:p>
        </p:txBody>
      </p:sp>
      <p:sp>
        <p:nvSpPr>
          <p:cNvPr id="3" name="Content Placeholder 2"/>
          <p:cNvSpPr>
            <a:spLocks noGrp="1"/>
          </p:cNvSpPr>
          <p:nvPr>
            <p:ph idx="1"/>
          </p:nvPr>
        </p:nvSpPr>
        <p:spPr/>
        <p:txBody>
          <a:bodyPr>
            <a:normAutofit/>
          </a:bodyPr>
          <a:lstStyle/>
          <a:p>
            <a:r>
              <a:rPr lang="en-US" dirty="0" err="1"/>
              <a:t>Shaykh</a:t>
            </a:r>
            <a:r>
              <a:rPr lang="en-US" dirty="0"/>
              <a:t> </a:t>
            </a:r>
            <a:r>
              <a:rPr lang="en-US" dirty="0" err="1"/>
              <a:t>Jā</a:t>
            </a:r>
            <a:r>
              <a:rPr lang="en-US" baseline="30000" dirty="0" err="1"/>
              <a:t>c</a:t>
            </a:r>
            <a:r>
              <a:rPr lang="en-US" dirty="0" err="1"/>
              <a:t>id</a:t>
            </a:r>
            <a:r>
              <a:rPr lang="en-US" dirty="0"/>
              <a:t> b. </a:t>
            </a:r>
            <a:r>
              <a:rPr lang="en-US" dirty="0" err="1"/>
              <a:t>Khamīs</a:t>
            </a:r>
            <a:r>
              <a:rPr lang="en-US" dirty="0"/>
              <a:t> b. </a:t>
            </a:r>
            <a:r>
              <a:rPr lang="en-US" dirty="0" err="1"/>
              <a:t>Mubārak</a:t>
            </a:r>
            <a:r>
              <a:rPr lang="en-US" dirty="0"/>
              <a:t> al-</a:t>
            </a:r>
            <a:r>
              <a:rPr lang="en-US" dirty="0" err="1"/>
              <a:t>Kharūṣī</a:t>
            </a:r>
            <a:r>
              <a:rPr lang="en-US" dirty="0"/>
              <a:t> al-</a:t>
            </a:r>
            <a:r>
              <a:rPr lang="en-US" dirty="0" err="1"/>
              <a:t>Yuḥmadī</a:t>
            </a:r>
            <a:r>
              <a:rPr lang="en-US" dirty="0"/>
              <a:t> al-</a:t>
            </a:r>
            <a:r>
              <a:rPr lang="en-US" dirty="0" err="1"/>
              <a:t>Azdī</a:t>
            </a:r>
            <a:r>
              <a:rPr lang="en-US" dirty="0"/>
              <a:t> al-</a:t>
            </a:r>
            <a:r>
              <a:rPr lang="en-US" dirty="0" err="1"/>
              <a:t>Qaḥṭānī</a:t>
            </a:r>
            <a:r>
              <a:rPr lang="en-US" dirty="0"/>
              <a:t>, known as </a:t>
            </a:r>
            <a:r>
              <a:rPr lang="en-US" dirty="0" err="1"/>
              <a:t>Abū</a:t>
            </a:r>
            <a:r>
              <a:rPr lang="en-US" dirty="0"/>
              <a:t> </a:t>
            </a:r>
            <a:r>
              <a:rPr lang="en-US" dirty="0" err="1"/>
              <a:t>Nabhān</a:t>
            </a:r>
            <a:r>
              <a:rPr lang="en-US" dirty="0"/>
              <a:t>, born in 1147 AH/1735 AD in al-</a:t>
            </a:r>
            <a:r>
              <a:rPr lang="en-US" baseline="30000" dirty="0" err="1"/>
              <a:t>c</a:t>
            </a:r>
            <a:r>
              <a:rPr lang="en-US" dirty="0" err="1"/>
              <a:t>Ulyā</a:t>
            </a:r>
            <a:r>
              <a:rPr lang="en-US" dirty="0"/>
              <a:t>, </a:t>
            </a:r>
            <a:r>
              <a:rPr lang="en-US" dirty="0" err="1"/>
              <a:t>Wādī</a:t>
            </a:r>
            <a:r>
              <a:rPr lang="en-US" dirty="0"/>
              <a:t> </a:t>
            </a:r>
            <a:r>
              <a:rPr lang="en-US" dirty="0" err="1"/>
              <a:t>Banī</a:t>
            </a:r>
            <a:r>
              <a:rPr lang="en-US" dirty="0"/>
              <a:t> </a:t>
            </a:r>
            <a:r>
              <a:rPr lang="en-US" dirty="0" err="1"/>
              <a:t>Kharūṣ</a:t>
            </a:r>
            <a:r>
              <a:rPr lang="en-US" dirty="0"/>
              <a:t>, today’s </a:t>
            </a:r>
            <a:r>
              <a:rPr lang="en-US" dirty="0" err="1"/>
              <a:t>governate</a:t>
            </a:r>
            <a:r>
              <a:rPr lang="en-US" dirty="0"/>
              <a:t> of al-</a:t>
            </a:r>
            <a:r>
              <a:rPr lang="en-US" baseline="30000" dirty="0" err="1"/>
              <a:t>c</a:t>
            </a:r>
            <a:r>
              <a:rPr lang="en-US" dirty="0" err="1"/>
              <a:t>Awābī</a:t>
            </a:r>
            <a:r>
              <a:rPr lang="en-US" dirty="0"/>
              <a:t> in Oman, during the reign of the </a:t>
            </a:r>
            <a:r>
              <a:rPr lang="en-US" dirty="0" err="1"/>
              <a:t>Ya</a:t>
            </a:r>
            <a:r>
              <a:rPr lang="en-US" baseline="30000" dirty="0" err="1"/>
              <a:t>c</a:t>
            </a:r>
            <a:r>
              <a:rPr lang="en-US" dirty="0" err="1"/>
              <a:t>rūbī</a:t>
            </a:r>
            <a:r>
              <a:rPr lang="en-US" dirty="0"/>
              <a:t> Imam </a:t>
            </a:r>
            <a:r>
              <a:rPr lang="en-US" dirty="0" err="1"/>
              <a:t>Sayf</a:t>
            </a:r>
            <a:r>
              <a:rPr lang="en-US" dirty="0"/>
              <a:t> b. </a:t>
            </a:r>
            <a:r>
              <a:rPr lang="en-US" dirty="0" err="1"/>
              <a:t>Sulṭān</a:t>
            </a:r>
            <a:r>
              <a:rPr lang="en-US" dirty="0"/>
              <a:t>. </a:t>
            </a:r>
            <a:r>
              <a:rPr lang="en-US" dirty="0" smtClean="0"/>
              <a:t>He died </a:t>
            </a:r>
            <a:r>
              <a:rPr lang="en-US" dirty="0"/>
              <a:t>1237AH/1822CE and is buried in his birth </a:t>
            </a:r>
            <a:r>
              <a:rPr lang="en-US" dirty="0" smtClean="0"/>
              <a:t>place.</a:t>
            </a:r>
          </a:p>
          <a:p>
            <a:r>
              <a:rPr lang="en-US" dirty="0"/>
              <a:t>H</a:t>
            </a:r>
            <a:r>
              <a:rPr lang="en-US" dirty="0" smtClean="0"/>
              <a:t>istorical </a:t>
            </a:r>
            <a:r>
              <a:rPr lang="en-US" dirty="0"/>
              <a:t>era </a:t>
            </a:r>
            <a:r>
              <a:rPr lang="en-US" dirty="0" err="1"/>
              <a:t>Shaykh</a:t>
            </a:r>
            <a:r>
              <a:rPr lang="en-US" dirty="0"/>
              <a:t> </a:t>
            </a:r>
            <a:r>
              <a:rPr lang="en-US" dirty="0" err="1" smtClean="0"/>
              <a:t>Jā</a:t>
            </a:r>
            <a:r>
              <a:rPr lang="en-US" baseline="30000" dirty="0" err="1" smtClean="0"/>
              <a:t>c</a:t>
            </a:r>
            <a:r>
              <a:rPr lang="en-US" dirty="0" err="1" smtClean="0"/>
              <a:t>id</a:t>
            </a:r>
            <a:r>
              <a:rPr lang="en-US" dirty="0"/>
              <a:t>:</a:t>
            </a:r>
            <a:r>
              <a:rPr lang="en-US" dirty="0" smtClean="0"/>
              <a:t> </a:t>
            </a:r>
            <a:r>
              <a:rPr lang="en-US" dirty="0" err="1"/>
              <a:t>Ya</a:t>
            </a:r>
            <a:r>
              <a:rPr lang="en-US" baseline="30000" dirty="0" err="1"/>
              <a:t>c</a:t>
            </a:r>
            <a:r>
              <a:rPr lang="en-US" dirty="0" err="1"/>
              <a:t>rūbī</a:t>
            </a:r>
            <a:r>
              <a:rPr lang="en-US" dirty="0"/>
              <a:t> State (1034 AH/1624 CE – 1157 AH/1744 </a:t>
            </a:r>
            <a:r>
              <a:rPr lang="en-US" dirty="0" smtClean="0"/>
              <a:t>CE) to the beginning of </a:t>
            </a:r>
            <a:r>
              <a:rPr lang="en-US" dirty="0" err="1" smtClean="0"/>
              <a:t>Albusaidi</a:t>
            </a:r>
            <a:r>
              <a:rPr lang="en-US" dirty="0" smtClean="0"/>
              <a:t> Rule </a:t>
            </a:r>
            <a:r>
              <a:rPr lang="en-US" dirty="0"/>
              <a:t>(from 1157 AH/ 1744 CE</a:t>
            </a:r>
            <a:r>
              <a:rPr lang="en-US" dirty="0" smtClean="0"/>
              <a:t>).</a:t>
            </a:r>
          </a:p>
          <a:p>
            <a:r>
              <a:rPr lang="en-US" dirty="0"/>
              <a:t>The </a:t>
            </a:r>
            <a:r>
              <a:rPr lang="en-US" dirty="0" err="1"/>
              <a:t>Ya</a:t>
            </a:r>
            <a:r>
              <a:rPr lang="en-US" baseline="30000" dirty="0" err="1"/>
              <a:t>c</a:t>
            </a:r>
            <a:r>
              <a:rPr lang="en-US" dirty="0" err="1"/>
              <a:t>rūbī</a:t>
            </a:r>
            <a:r>
              <a:rPr lang="en-US" dirty="0"/>
              <a:t> State, </a:t>
            </a:r>
            <a:r>
              <a:rPr lang="en-US" dirty="0" smtClean="0"/>
              <a:t>brought about initial unification, but had </a:t>
            </a:r>
            <a:r>
              <a:rPr lang="en-US" dirty="0"/>
              <a:t>ended </a:t>
            </a:r>
            <a:r>
              <a:rPr lang="en-US" dirty="0" smtClean="0"/>
              <a:t>in a </a:t>
            </a:r>
            <a:r>
              <a:rPr lang="en-US" dirty="0"/>
              <a:t>state of civil war and unrest, and a row of Persian attacks and occupation of the country. </a:t>
            </a:r>
            <a:r>
              <a:rPr lang="en-US" dirty="0" err="1" smtClean="0"/>
              <a:t>Busaidi</a:t>
            </a:r>
            <a:r>
              <a:rPr lang="en-US" dirty="0" smtClean="0"/>
              <a:t> </a:t>
            </a:r>
            <a:r>
              <a:rPr lang="en-US" dirty="0"/>
              <a:t>reign (from 1157 AH/ 1744 CE) introduced a new phase of hegemony, and a restoration of Omani rule by driving out Persian forces, but was not undisputed internally. Particularly the beginning of the </a:t>
            </a:r>
            <a:r>
              <a:rPr lang="en-US" dirty="0" err="1"/>
              <a:t>Busaidi</a:t>
            </a:r>
            <a:r>
              <a:rPr lang="en-US" dirty="0"/>
              <a:t> reign was characterized by a weakness of central power (</a:t>
            </a:r>
            <a:r>
              <a:rPr lang="en-US" dirty="0" err="1"/>
              <a:t>Nāṣir</a:t>
            </a:r>
            <a:r>
              <a:rPr lang="en-US" dirty="0"/>
              <a:t> al-</a:t>
            </a:r>
            <a:r>
              <a:rPr lang="en-US" dirty="0" err="1"/>
              <a:t>Sa</a:t>
            </a:r>
            <a:r>
              <a:rPr lang="en-US" baseline="30000" dirty="0" err="1"/>
              <a:t>c</a:t>
            </a:r>
            <a:r>
              <a:rPr lang="en-US" dirty="0" err="1"/>
              <a:t>dī</a:t>
            </a:r>
            <a:r>
              <a:rPr lang="en-US" dirty="0"/>
              <a:t> 2018, 367).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61601937"/>
      </p:ext>
    </p:extLst>
  </p:cSld>
  <p:clrMapOvr>
    <a:masterClrMapping/>
  </p:clrMapOvr>
  <mc:AlternateContent xmlns:mc="http://schemas.openxmlformats.org/markup-compatibility/2006">
    <mc:Choice xmlns:p14="http://schemas.microsoft.com/office/powerpoint/2010/main" Requires="p14">
      <p:transition spd="slow" p14:dur="2000" advTm="57645"/>
    </mc:Choice>
    <mc:Fallback>
      <p:transition spd="slow" advTm="57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and Work</a:t>
            </a:r>
            <a:endParaRPr lang="en-US" dirty="0"/>
          </a:p>
        </p:txBody>
      </p:sp>
      <p:sp>
        <p:nvSpPr>
          <p:cNvPr id="3" name="Content Placeholder 2"/>
          <p:cNvSpPr>
            <a:spLocks noGrp="1"/>
          </p:cNvSpPr>
          <p:nvPr>
            <p:ph idx="1"/>
          </p:nvPr>
        </p:nvSpPr>
        <p:spPr>
          <a:xfrm>
            <a:off x="677334" y="1214651"/>
            <a:ext cx="8596668" cy="4826711"/>
          </a:xfrm>
        </p:spPr>
        <p:txBody>
          <a:bodyPr>
            <a:noAutofit/>
          </a:bodyPr>
          <a:lstStyle/>
          <a:p>
            <a:pPr marL="0" indent="0">
              <a:buNone/>
            </a:pPr>
            <a:endParaRPr lang="en-US" sz="2000" dirty="0" smtClean="0"/>
          </a:p>
          <a:p>
            <a:r>
              <a:rPr lang="en-US" sz="2000" dirty="0"/>
              <a:t>Some 75 works are documented to his authorship (Al-</a:t>
            </a:r>
            <a:r>
              <a:rPr lang="en-US" sz="2000" dirty="0" err="1"/>
              <a:t>Hāshimī</a:t>
            </a:r>
            <a:r>
              <a:rPr lang="en-US" sz="2000" dirty="0"/>
              <a:t>, 2007; Al-</a:t>
            </a:r>
            <a:r>
              <a:rPr lang="en-US" sz="2000" dirty="0" err="1"/>
              <a:t>Sa</a:t>
            </a:r>
            <a:r>
              <a:rPr lang="en-US" sz="2000" baseline="30000" dirty="0" err="1"/>
              <a:t>c</a:t>
            </a:r>
            <a:r>
              <a:rPr lang="en-US" sz="2000" dirty="0" err="1"/>
              <a:t>dī</a:t>
            </a:r>
            <a:r>
              <a:rPr lang="en-US" sz="2000" dirty="0"/>
              <a:t>, 2007, Al-</a:t>
            </a:r>
            <a:r>
              <a:rPr lang="en-US" sz="2000" dirty="0" err="1"/>
              <a:t>Sa</a:t>
            </a:r>
            <a:r>
              <a:rPr lang="en-US" sz="2000" baseline="30000" dirty="0" err="1"/>
              <a:t>c</a:t>
            </a:r>
            <a:r>
              <a:rPr lang="en-US" sz="2000" dirty="0" err="1"/>
              <a:t>dī</a:t>
            </a:r>
            <a:r>
              <a:rPr lang="en-US" sz="2000" dirty="0"/>
              <a:t> 2018). </a:t>
            </a:r>
          </a:p>
          <a:p>
            <a:r>
              <a:rPr lang="en-US" sz="2000" dirty="0" smtClean="0"/>
              <a:t>The </a:t>
            </a:r>
            <a:r>
              <a:rPr lang="en-US" sz="2000" dirty="0"/>
              <a:t>scholar, who was financially independent and able to devote himself to his vocation, produced a multitude of mainly legal works, such as </a:t>
            </a:r>
            <a:r>
              <a:rPr lang="en-US" sz="2000" i="1" dirty="0"/>
              <a:t>al-</a:t>
            </a:r>
            <a:r>
              <a:rPr lang="en-US" sz="2000" i="1" dirty="0" err="1"/>
              <a:t>Daqqāq</a:t>
            </a:r>
            <a:r>
              <a:rPr lang="en-US" sz="2000" i="1" dirty="0"/>
              <a:t> li-</a:t>
            </a:r>
            <a:r>
              <a:rPr lang="en-US" sz="2000" i="1" dirty="0" err="1"/>
              <a:t>A</a:t>
            </a:r>
            <a:r>
              <a:rPr lang="en-US" sz="2000" i="1" baseline="30000" dirty="0" err="1"/>
              <a:t>c</a:t>
            </a:r>
            <a:r>
              <a:rPr lang="en-US" sz="2000" i="1" dirty="0" err="1"/>
              <a:t>nāq</a:t>
            </a:r>
            <a:r>
              <a:rPr lang="en-US" sz="2000" i="1" dirty="0"/>
              <a:t> </a:t>
            </a:r>
            <a:r>
              <a:rPr lang="en-US" sz="2000" i="1" dirty="0" err="1"/>
              <a:t>ahl</a:t>
            </a:r>
            <a:r>
              <a:rPr lang="en-US" sz="2000" i="1" dirty="0"/>
              <a:t> al-</a:t>
            </a:r>
            <a:r>
              <a:rPr lang="en-US" sz="2000" i="1" dirty="0" err="1"/>
              <a:t>nifāq</a:t>
            </a:r>
            <a:r>
              <a:rPr lang="en-US" sz="2000" i="1" dirty="0"/>
              <a:t>, </a:t>
            </a:r>
            <a:r>
              <a:rPr lang="en-US" sz="2000" i="1" dirty="0" err="1"/>
              <a:t>Īḍāḥ</a:t>
            </a:r>
            <a:r>
              <a:rPr lang="en-US" sz="2000" i="1" dirty="0"/>
              <a:t> al-</a:t>
            </a:r>
            <a:r>
              <a:rPr lang="en-US" sz="2000" i="1" dirty="0" err="1"/>
              <a:t>bayyān</a:t>
            </a:r>
            <a:r>
              <a:rPr lang="en-US" sz="2000" i="1" dirty="0"/>
              <a:t> </a:t>
            </a:r>
            <a:r>
              <a:rPr lang="en-US" sz="2000" i="1" dirty="0" err="1"/>
              <a:t>fīmā</a:t>
            </a:r>
            <a:r>
              <a:rPr lang="en-US" sz="2000" i="1" dirty="0"/>
              <a:t> </a:t>
            </a:r>
            <a:r>
              <a:rPr lang="en-US" sz="2000" i="1" dirty="0" err="1"/>
              <a:t>yuḥarramu</a:t>
            </a:r>
            <a:r>
              <a:rPr lang="en-US" sz="2000" i="1" dirty="0"/>
              <a:t> min al-</a:t>
            </a:r>
            <a:r>
              <a:rPr lang="en-US" sz="2000" i="1" dirty="0" err="1"/>
              <a:t>ḥayawān</a:t>
            </a:r>
            <a:r>
              <a:rPr lang="en-US" sz="2000" i="1" dirty="0"/>
              <a:t>, </a:t>
            </a:r>
            <a:r>
              <a:rPr lang="en-US" sz="2000" i="1" dirty="0" err="1"/>
              <a:t>Masā’il</a:t>
            </a:r>
            <a:r>
              <a:rPr lang="en-US" sz="2000" i="1" dirty="0"/>
              <a:t> </a:t>
            </a:r>
            <a:r>
              <a:rPr lang="en-US" sz="2000" i="1" dirty="0" err="1"/>
              <a:t>fī</a:t>
            </a:r>
            <a:r>
              <a:rPr lang="en-US" sz="2000" i="1" dirty="0"/>
              <a:t> l-</a:t>
            </a:r>
            <a:r>
              <a:rPr lang="en-US" sz="2000" i="1" dirty="0" err="1"/>
              <a:t>ṣiyām</a:t>
            </a:r>
            <a:r>
              <a:rPr lang="en-US" sz="2000" i="1" dirty="0"/>
              <a:t>, </a:t>
            </a:r>
            <a:r>
              <a:rPr lang="en-US" sz="2000" i="1" dirty="0" err="1"/>
              <a:t>Jawābāt</a:t>
            </a:r>
            <a:r>
              <a:rPr lang="en-US" sz="2000" i="1" dirty="0"/>
              <a:t> </a:t>
            </a:r>
            <a:r>
              <a:rPr lang="en-US" sz="2000" i="1" dirty="0" err="1"/>
              <a:t>Abī</a:t>
            </a:r>
            <a:r>
              <a:rPr lang="en-US" sz="2000" i="1" dirty="0"/>
              <a:t> </a:t>
            </a:r>
            <a:r>
              <a:rPr lang="en-US" sz="2000" i="1" dirty="0" err="1"/>
              <a:t>Nabhān</a:t>
            </a:r>
            <a:r>
              <a:rPr lang="en-US" sz="2000" dirty="0"/>
              <a:t>, and many more. </a:t>
            </a:r>
            <a:endParaRPr lang="en-US" sz="2000" dirty="0" smtClean="0"/>
          </a:p>
          <a:p>
            <a:r>
              <a:rPr lang="en-US" sz="2000" dirty="0" smtClean="0"/>
              <a:t>Among </a:t>
            </a:r>
            <a:r>
              <a:rPr lang="en-US" sz="2000" dirty="0"/>
              <a:t>his books is a refutation of </a:t>
            </a:r>
            <a:r>
              <a:rPr lang="en-US" sz="2000" dirty="0" err="1"/>
              <a:t>Ghazālī’s</a:t>
            </a:r>
            <a:r>
              <a:rPr lang="en-US" sz="2000" dirty="0"/>
              <a:t> </a:t>
            </a:r>
            <a:r>
              <a:rPr lang="en-US" sz="2000" i="1" dirty="0" err="1"/>
              <a:t>Iḥyā</a:t>
            </a:r>
            <a:r>
              <a:rPr lang="en-US" sz="2000" i="1" dirty="0"/>
              <a:t>’ </a:t>
            </a:r>
            <a:r>
              <a:rPr lang="en-US" sz="2000" i="1" baseline="30000" dirty="0" err="1"/>
              <a:t>c</a:t>
            </a:r>
            <a:r>
              <a:rPr lang="en-US" sz="2000" i="1" dirty="0" err="1"/>
              <a:t>ulūm</a:t>
            </a:r>
            <a:r>
              <a:rPr lang="en-US" sz="2000" i="1" dirty="0"/>
              <a:t> al-</a:t>
            </a:r>
            <a:r>
              <a:rPr lang="en-US" sz="2000" i="1" dirty="0" err="1"/>
              <a:t>dīn</a:t>
            </a:r>
            <a:r>
              <a:rPr lang="en-US" sz="2000" i="1" dirty="0"/>
              <a:t>, </a:t>
            </a:r>
            <a:r>
              <a:rPr lang="en-US" sz="2000" dirty="0"/>
              <a:t>an indicator to the flow of thoughts and availability of  books across the different regions </a:t>
            </a:r>
            <a:r>
              <a:rPr lang="en-US" sz="2000" dirty="0" err="1"/>
              <a:t>ot</a:t>
            </a:r>
            <a:r>
              <a:rPr lang="en-US" sz="2000" dirty="0"/>
              <a:t> the Islamic world, including Oman. He was also known as a poet (“</a:t>
            </a:r>
            <a:r>
              <a:rPr lang="en-US" sz="2000" dirty="0" err="1"/>
              <a:t>Qaṣīdat</a:t>
            </a:r>
            <a:r>
              <a:rPr lang="en-US" sz="2000" dirty="0"/>
              <a:t> al-</a:t>
            </a:r>
            <a:r>
              <a:rPr lang="en-US" sz="2000" dirty="0" err="1"/>
              <a:t>Nūniyyah</a:t>
            </a:r>
            <a:r>
              <a:rPr lang="en-US" sz="2000" dirty="0"/>
              <a:t>”) and educationalist (Al-</a:t>
            </a:r>
            <a:r>
              <a:rPr lang="en-US" sz="2000" dirty="0" err="1"/>
              <a:t>Jābirī</a:t>
            </a:r>
            <a:r>
              <a:rPr lang="en-US" sz="2000" dirty="0"/>
              <a:t>, 2017). </a:t>
            </a:r>
            <a:endParaRPr lang="ar-SA" sz="2000" dirty="0" smtClean="0"/>
          </a:p>
          <a:p>
            <a:r>
              <a:rPr lang="en-US" sz="2000" dirty="0" smtClean="0"/>
              <a:t>He </a:t>
            </a:r>
            <a:r>
              <a:rPr lang="en-US" sz="2000" dirty="0"/>
              <a:t>wrote a number of letters to the rulers and scholars of his age which document his societal and political stance, aptly rendering him a politician and societal reformist. </a:t>
            </a:r>
            <a:endParaRPr lang="en-US" sz="2000" dirty="0" smtClean="0"/>
          </a:p>
          <a:p>
            <a:endParaRPr lang="en-US"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59234618"/>
      </p:ext>
    </p:extLst>
  </p:cSld>
  <p:clrMapOvr>
    <a:masterClrMapping/>
  </p:clrMapOvr>
  <mc:AlternateContent xmlns:mc="http://schemas.openxmlformats.org/markup-compatibility/2006">
    <mc:Choice xmlns:p14="http://schemas.microsoft.com/office/powerpoint/2010/main" Requires="p14">
      <p:transition spd="slow" p14:dur="2000" advTm="66007"/>
    </mc:Choice>
    <mc:Fallback>
      <p:transition spd="slow" advTm="66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839</TotalTime>
  <Words>4356</Words>
  <Application>Microsoft Office PowerPoint</Application>
  <PresentationFormat>Widescreen</PresentationFormat>
  <Paragraphs>153</Paragraphs>
  <Slides>40</Slides>
  <Notes>1</Notes>
  <HiddenSlides>0</HiddenSlides>
  <MMClips>38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Tahoma</vt:lpstr>
      <vt:lpstr>Times New Roman</vt:lpstr>
      <vt:lpstr>Trebuchet MS</vt:lpstr>
      <vt:lpstr>Wingdings 3</vt:lpstr>
      <vt:lpstr>Facet</vt:lpstr>
      <vt:lpstr>Ringvorlesung Osnabrück SS 2020</vt:lpstr>
      <vt:lpstr>Traditional School Organisation and Religious Pedagogy in Oman The Example of Shaykh Jācid b. Khamīs al-Kharūṣī (d.1822) and Fiqh al-Madrasa </vt:lpstr>
      <vt:lpstr>Islamic Religious Pedagogy in Oman</vt:lpstr>
      <vt:lpstr>Oman – Land und Leute</vt:lpstr>
      <vt:lpstr>The Ibadhi School</vt:lpstr>
      <vt:lpstr>Islamic Religious Pedagogy in Oman: Schools</vt:lpstr>
      <vt:lpstr>Fiqh al-Madrasa</vt:lpstr>
      <vt:lpstr>Shaykh Jācid – Al-Shaykh al-Ra’īs</vt:lpstr>
      <vt:lpstr>Life and Work</vt:lpstr>
      <vt:lpstr>Grave inscription</vt:lpstr>
      <vt:lpstr>Islamic Educational Literature</vt:lpstr>
      <vt:lpstr>Islamic Educational literature and the k. al-Madāris</vt:lpstr>
      <vt:lpstr>كتاب المدارس وأموالها والقول في المتعلمين فيها</vt:lpstr>
      <vt:lpstr>كتاب المدارس Title page</vt:lpstr>
      <vt:lpstr>Advice to the Teacher of Children نصيحة لمعلم الصبيان                             </vt:lpstr>
      <vt:lpstr>K. al-Madāris Importance of the Book</vt:lpstr>
      <vt:lpstr>The book and its contents</vt:lpstr>
      <vt:lpstr>Cases related to the teacher, and what he may or may not do with regard to his students </vt:lpstr>
      <vt:lpstr>PowerPoint Presentation</vt:lpstr>
      <vt:lpstr>Disputes among students</vt:lpstr>
      <vt:lpstr>Teacher’s duties – Presence at the school</vt:lpstr>
      <vt:lpstr>Accepting presents from orphans</vt:lpstr>
      <vt:lpstr>PowerPoint Presentation</vt:lpstr>
      <vt:lpstr>Anyone has a right to be taught</vt:lpstr>
      <vt:lpstr>Equal treatment of students</vt:lpstr>
      <vt:lpstr>Investigate before you take action</vt:lpstr>
      <vt:lpstr>PowerPoint Presentation</vt:lpstr>
      <vt:lpstr>Hygiene and Cleanliness</vt:lpstr>
      <vt:lpstr>Teaching progression</vt:lpstr>
      <vt:lpstr>Using students as teaching assistants</vt:lpstr>
      <vt:lpstr>Using students’ equipment and utensils</vt:lpstr>
      <vt:lpstr>Student Competition</vt:lpstr>
      <vt:lpstr>Teacher and student presence </vt:lpstr>
      <vt:lpstr>Teacher’s presence</vt:lpstr>
      <vt:lpstr>Activities during teaching hours</vt:lpstr>
      <vt:lpstr>Teacher’s payment</vt:lpstr>
      <vt:lpstr>Conclusion</vt:lpstr>
      <vt:lpstr>Conclusion</vt:lpstr>
      <vt:lpstr>Some References</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Justice and Fiqh al-Madrasa Through the lens of Shaykh Jācid b. Khamīs al-Kharūṣī, an 18th century Omani scholar </dc:title>
  <dc:creator>Anke</dc:creator>
  <cp:lastModifiedBy>Anke</cp:lastModifiedBy>
  <cp:revision>57</cp:revision>
  <dcterms:created xsi:type="dcterms:W3CDTF">2019-06-07T05:59:10Z</dcterms:created>
  <dcterms:modified xsi:type="dcterms:W3CDTF">2020-06-11T07:49:44Z</dcterms:modified>
</cp:coreProperties>
</file>